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32" r:id="rId3"/>
  </p:sldMasterIdLst>
  <p:notesMasterIdLst>
    <p:notesMasterId r:id="rId25"/>
  </p:notesMasterIdLst>
  <p:sldIdLst>
    <p:sldId id="328" r:id="rId4"/>
    <p:sldId id="277" r:id="rId5"/>
    <p:sldId id="327" r:id="rId6"/>
    <p:sldId id="284" r:id="rId7"/>
    <p:sldId id="316" r:id="rId8"/>
    <p:sldId id="292" r:id="rId9"/>
    <p:sldId id="313" r:id="rId10"/>
    <p:sldId id="287" r:id="rId11"/>
    <p:sldId id="289" r:id="rId12"/>
    <p:sldId id="330" r:id="rId13"/>
    <p:sldId id="258" r:id="rId14"/>
    <p:sldId id="320" r:id="rId15"/>
    <p:sldId id="324" r:id="rId16"/>
    <p:sldId id="311" r:id="rId17"/>
    <p:sldId id="259" r:id="rId18"/>
    <p:sldId id="335" r:id="rId19"/>
    <p:sldId id="308" r:id="rId20"/>
    <p:sldId id="319" r:id="rId21"/>
    <p:sldId id="260" r:id="rId22"/>
    <p:sldId id="302" r:id="rId23"/>
    <p:sldId id="333" r:id="rId2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4737" autoAdjust="0"/>
  </p:normalViewPr>
  <p:slideViewPr>
    <p:cSldViewPr>
      <p:cViewPr varScale="1">
        <p:scale>
          <a:sx n="103" d="100"/>
          <a:sy n="103" d="100"/>
        </p:scale>
        <p:origin x="72"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94C52ECF-318E-434D-B68A-4F77B3D5257D}" type="datetimeFigureOut">
              <a:rPr lang="en-US" smtClean="0"/>
              <a:pPr/>
              <a:t>2/7/2025</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80C28DA-2F32-4A65-971F-3B9364819E18}" type="slidenum">
              <a:rPr lang="en-US" smtClean="0"/>
              <a:pPr/>
              <a:t>‹#›</a:t>
            </a:fld>
            <a:endParaRPr lang="en-US"/>
          </a:p>
        </p:txBody>
      </p:sp>
    </p:spTree>
    <p:extLst>
      <p:ext uri="{BB962C8B-B14F-4D97-AF65-F5344CB8AC3E}">
        <p14:creationId xmlns:p14="http://schemas.microsoft.com/office/powerpoint/2010/main" val="337658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D96717-88FA-4C66-A5EA-DB43B25355F1}"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859235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2A4454-455C-40F5-8E5F-A19660E3F317}" type="slidenum">
              <a:rPr lang="en-US" smtClean="0"/>
              <a:pPr fontAlgn="base">
                <a:spcBef>
                  <a:spcPct val="0"/>
                </a:spcBef>
                <a:spcAft>
                  <a:spcPct val="0"/>
                </a:spcAft>
                <a:defRPr/>
              </a:pPr>
              <a:t>14</a:t>
            </a:fld>
            <a:endParaRPr lang="en-US"/>
          </a:p>
        </p:txBody>
      </p:sp>
    </p:spTree>
    <p:extLst>
      <p:ext uri="{BB962C8B-B14F-4D97-AF65-F5344CB8AC3E}">
        <p14:creationId xmlns:p14="http://schemas.microsoft.com/office/powerpoint/2010/main" val="15945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0C28DA-2F32-4A65-971F-3B9364819E18}" type="slidenum">
              <a:rPr lang="en-US" smtClean="0"/>
              <a:pPr/>
              <a:t>15</a:t>
            </a:fld>
            <a:endParaRPr lang="en-US"/>
          </a:p>
        </p:txBody>
      </p:sp>
    </p:spTree>
    <p:extLst>
      <p:ext uri="{BB962C8B-B14F-4D97-AF65-F5344CB8AC3E}">
        <p14:creationId xmlns:p14="http://schemas.microsoft.com/office/powerpoint/2010/main" val="89312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FDEB62-F835-4DF0-8AEF-86B137153932}"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235037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D96717-88FA-4C66-A5EA-DB43B25355F1}" type="slidenum">
              <a:rPr lang="en-US" smtClean="0"/>
              <a:pPr fontAlgn="base">
                <a:spcBef>
                  <a:spcPct val="0"/>
                </a:spcBef>
                <a:spcAft>
                  <a:spcPct val="0"/>
                </a:spcAft>
                <a:defRPr/>
              </a:pPr>
              <a:t>2</a:t>
            </a:fld>
            <a:endParaRPr lang="en-US"/>
          </a:p>
        </p:txBody>
      </p:sp>
    </p:spTree>
    <p:extLst>
      <p:ext uri="{BB962C8B-B14F-4D97-AF65-F5344CB8AC3E}">
        <p14:creationId xmlns:p14="http://schemas.microsoft.com/office/powerpoint/2010/main" val="386213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7581C-E4F1-4F98-8F5B-950E08F49C81}"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318298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B60892-9926-41E5-9081-28284CAB6817}" type="slidenum">
              <a:rPr lang="en-US" smtClean="0"/>
              <a:pPr fontAlgn="base">
                <a:spcBef>
                  <a:spcPct val="0"/>
                </a:spcBef>
                <a:spcAft>
                  <a:spcPct val="0"/>
                </a:spcAft>
                <a:defRPr/>
              </a:pPr>
              <a:t>4</a:t>
            </a:fld>
            <a:endParaRPr lang="en-US"/>
          </a:p>
        </p:txBody>
      </p:sp>
    </p:spTree>
    <p:extLst>
      <p:ext uri="{BB962C8B-B14F-4D97-AF65-F5344CB8AC3E}">
        <p14:creationId xmlns:p14="http://schemas.microsoft.com/office/powerpoint/2010/main" val="93515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DE31A2-755A-4C1F-8C4D-230A0507383C}"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227455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CE2230-A31F-42C8-9A0A-48D99B23BF70}"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216212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77CDD1-D5FA-476F-B51C-D5B219CA36F4}"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208254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DCA55E-2A31-42E6-9AFE-9504BF7DCA06}"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407323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33">
              <a:defRPr/>
            </a:pPr>
            <a:r>
              <a:rPr lang="en-US" dirty="0"/>
              <a:t>This project the customer was having issues with their assemblers not </a:t>
            </a:r>
            <a:r>
              <a:rPr lang="en-US" dirty="0" err="1"/>
              <a:t>torquing</a:t>
            </a:r>
            <a:r>
              <a:rPr lang="en-US" dirty="0"/>
              <a:t> every fitting on a hydraulic motor.   The other issue was the fittings were not put on at the right angle so they would be loosened and retightened on the assembly line.   </a:t>
            </a:r>
          </a:p>
          <a:p>
            <a:endParaRPr lang="en-US" dirty="0"/>
          </a:p>
        </p:txBody>
      </p:sp>
      <p:sp>
        <p:nvSpPr>
          <p:cNvPr id="4" name="Slide Number Placeholder 3"/>
          <p:cNvSpPr>
            <a:spLocks noGrp="1"/>
          </p:cNvSpPr>
          <p:nvPr>
            <p:ph type="sldNum" sz="quarter" idx="10"/>
          </p:nvPr>
        </p:nvSpPr>
        <p:spPr/>
        <p:txBody>
          <a:bodyPr/>
          <a:lstStyle/>
          <a:p>
            <a:fld id="{780C28DA-2F32-4A65-971F-3B9364819E1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4491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468514652"/>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541785852"/>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160739836"/>
      </p:ext>
    </p:extLst>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484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308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302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21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080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845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8447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96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546341167"/>
      </p:ext>
    </p:extLst>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266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88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38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903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564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1460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4160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718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82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39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98782718"/>
      </p:ext>
    </p:extLst>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4692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2113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3053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2/7/2025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1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314432437"/>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408190080"/>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669252678"/>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811597037"/>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867290444"/>
      </p:ext>
    </p:extLst>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2/7/2025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817260609"/>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1320420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15270042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25774719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itle 1"/>
          <p:cNvSpPr>
            <a:spLocks noGrp="1"/>
          </p:cNvSpPr>
          <p:nvPr>
            <p:ph type="title"/>
          </p:nvPr>
        </p:nvSpPr>
        <p:spPr>
          <a:xfrm>
            <a:off x="1447800" y="304800"/>
            <a:ext cx="8229600" cy="1143000"/>
          </a:xfrm>
        </p:spPr>
        <p:txBody>
          <a:bodyPr>
            <a:noAutofit/>
          </a:bodyPr>
          <a:lstStyle/>
          <a:p>
            <a:pPr eaLnBrk="1" hangingPunct="1"/>
            <a:r>
              <a:rPr lang="en-US" sz="4800" dirty="0"/>
              <a:t>Capabilities and Projects</a:t>
            </a:r>
            <a:br>
              <a:rPr lang="en-US" sz="4800" dirty="0"/>
            </a:br>
            <a:endParaRPr lang="en-US" sz="4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799"/>
            <a:ext cx="9143999" cy="4595759"/>
          </a:xfrm>
          <a:prstGeom prst="rect">
            <a:avLst/>
          </a:prstGeom>
        </p:spPr>
      </p:pic>
    </p:spTree>
    <p:extLst>
      <p:ext uri="{BB962C8B-B14F-4D97-AF65-F5344CB8AC3E}">
        <p14:creationId xmlns:p14="http://schemas.microsoft.com/office/powerpoint/2010/main" val="14542846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944562"/>
          </a:xfrm>
        </p:spPr>
        <p:txBody>
          <a:bodyPr/>
          <a:lstStyle/>
          <a:p>
            <a:r>
              <a:rPr lang="en-US" dirty="0"/>
              <a:t>Smart Assembly Stations</a:t>
            </a:r>
          </a:p>
        </p:txBody>
      </p:sp>
      <p:sp>
        <p:nvSpPr>
          <p:cNvPr id="3" name="Content Placeholder 2"/>
          <p:cNvSpPr>
            <a:spLocks noGrp="1"/>
          </p:cNvSpPr>
          <p:nvPr>
            <p:ph idx="1"/>
          </p:nvPr>
        </p:nvSpPr>
        <p:spPr>
          <a:xfrm>
            <a:off x="6246974" y="2133600"/>
            <a:ext cx="2897026" cy="3810000"/>
          </a:xfrm>
        </p:spPr>
        <p:txBody>
          <a:bodyPr>
            <a:noAutofit/>
          </a:bodyPr>
          <a:lstStyle/>
          <a:p>
            <a:r>
              <a:rPr lang="en-US" sz="1600" dirty="0"/>
              <a:t>RFID technology to verify correct adaptor</a:t>
            </a:r>
          </a:p>
          <a:p>
            <a:r>
              <a:rPr lang="en-US" sz="1600" dirty="0"/>
              <a:t>Logging</a:t>
            </a:r>
          </a:p>
          <a:p>
            <a:pPr lvl="1"/>
            <a:r>
              <a:rPr lang="en-US" sz="1600" dirty="0"/>
              <a:t>Torque</a:t>
            </a:r>
          </a:p>
          <a:p>
            <a:pPr lvl="1"/>
            <a:r>
              <a:rPr lang="en-US" sz="1600" dirty="0"/>
              <a:t>Time/Date</a:t>
            </a:r>
          </a:p>
          <a:p>
            <a:pPr lvl="1"/>
            <a:r>
              <a:rPr lang="en-US" sz="1600" dirty="0"/>
              <a:t>Model</a:t>
            </a:r>
          </a:p>
          <a:p>
            <a:pPr lvl="1"/>
            <a:r>
              <a:rPr lang="en-US" sz="1600" dirty="0"/>
              <a:t>Serial Number</a:t>
            </a:r>
          </a:p>
          <a:p>
            <a:r>
              <a:rPr lang="en-US" sz="1600" dirty="0"/>
              <a:t>HMI walks operator thru assembly for each station</a:t>
            </a:r>
          </a:p>
          <a:p>
            <a:r>
              <a:rPr lang="en-US" sz="1600" dirty="0"/>
              <a:t>Clocking Arms for fittings</a:t>
            </a:r>
          </a:p>
          <a:p>
            <a:r>
              <a:rPr lang="en-US" sz="1600" dirty="0"/>
              <a:t>Smart torque wrench tool holder</a:t>
            </a:r>
          </a:p>
          <a:p>
            <a:r>
              <a:rPr lang="en-US" sz="1600" dirty="0"/>
              <a:t>Adjustable Height</a:t>
            </a:r>
          </a:p>
          <a:p>
            <a:endParaRPr lang="en-US" sz="1600" dirty="0"/>
          </a:p>
        </p:txBody>
      </p:sp>
      <p:pic>
        <p:nvPicPr>
          <p:cNvPr id="1026" name="Picture 2" descr="C:\Users\jay.wagamon\Documents\Toro\Mower Deck Torque Wrench Smart Work Cell\416715\2016-08-19 13.35.54.jpg"/>
          <p:cNvPicPr>
            <a:picLocks noChangeAspect="1" noChangeArrowheads="1"/>
          </p:cNvPicPr>
          <p:nvPr/>
        </p:nvPicPr>
        <p:blipFill>
          <a:blip r:embed="rId3" cstate="print"/>
          <a:srcRect/>
          <a:stretch>
            <a:fillRect/>
          </a:stretch>
        </p:blipFill>
        <p:spPr bwMode="auto">
          <a:xfrm>
            <a:off x="0" y="1981200"/>
            <a:ext cx="6265335" cy="3524250"/>
          </a:xfrm>
          <a:prstGeom prst="rect">
            <a:avLst/>
          </a:prstGeom>
          <a:noFill/>
        </p:spPr>
      </p:pic>
    </p:spTree>
    <p:extLst>
      <p:ext uri="{BB962C8B-B14F-4D97-AF65-F5344CB8AC3E}">
        <p14:creationId xmlns:p14="http://schemas.microsoft.com/office/powerpoint/2010/main" val="14274519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http://northernvalleymachine.com/images/machines/WBMC110.jpg"/>
          <p:cNvPicPr>
            <a:picLocks noChangeAspect="1" noChangeArrowheads="1"/>
          </p:cNvPicPr>
          <p:nvPr/>
        </p:nvPicPr>
        <p:blipFill>
          <a:blip r:embed="rId2" cstate="print"/>
          <a:srcRect/>
          <a:stretch>
            <a:fillRect/>
          </a:stretch>
        </p:blipFill>
        <p:spPr bwMode="auto">
          <a:xfrm>
            <a:off x="228600" y="2890438"/>
            <a:ext cx="1371600" cy="1159002"/>
          </a:xfrm>
          <a:prstGeom prst="rect">
            <a:avLst/>
          </a:prstGeom>
          <a:noFill/>
        </p:spPr>
      </p:pic>
      <p:sp>
        <p:nvSpPr>
          <p:cNvPr id="2" name="Title 1"/>
          <p:cNvSpPr>
            <a:spLocks noGrp="1"/>
          </p:cNvSpPr>
          <p:nvPr>
            <p:ph type="ctrTitle"/>
          </p:nvPr>
        </p:nvSpPr>
        <p:spPr>
          <a:xfrm>
            <a:off x="2971800" y="0"/>
            <a:ext cx="6172200" cy="1143000"/>
          </a:xfrm>
        </p:spPr>
        <p:txBody>
          <a:bodyPr/>
          <a:lstStyle/>
          <a:p>
            <a:r>
              <a:rPr lang="en-US" dirty="0"/>
              <a:t>Machining</a:t>
            </a:r>
          </a:p>
        </p:txBody>
      </p:sp>
      <p:sp>
        <p:nvSpPr>
          <p:cNvPr id="3" name="Subtitle 2"/>
          <p:cNvSpPr>
            <a:spLocks noGrp="1"/>
          </p:cNvSpPr>
          <p:nvPr>
            <p:ph type="subTitle" idx="1"/>
          </p:nvPr>
        </p:nvSpPr>
        <p:spPr>
          <a:xfrm>
            <a:off x="0" y="1595038"/>
            <a:ext cx="9144000" cy="3581400"/>
          </a:xfrm>
        </p:spPr>
        <p:txBody>
          <a:bodyPr>
            <a:normAutofit fontScale="92500" lnSpcReduction="20000"/>
          </a:bodyPr>
          <a:lstStyle/>
          <a:p>
            <a:pPr>
              <a:buFont typeface="Arial" pitchFamily="34" charset="0"/>
              <a:buChar char="•"/>
            </a:pPr>
            <a:r>
              <a:rPr lang="en-US" sz="1800" dirty="0">
                <a:solidFill>
                  <a:schemeClr val="tx1"/>
                </a:solidFill>
              </a:rPr>
              <a:t>2 shifts of production</a:t>
            </a:r>
          </a:p>
          <a:p>
            <a:pPr>
              <a:buFont typeface="Arial" pitchFamily="34" charset="0"/>
              <a:buChar char="•"/>
            </a:pPr>
            <a:r>
              <a:rPr lang="en-US" sz="1800" dirty="0">
                <a:solidFill>
                  <a:schemeClr val="tx1"/>
                </a:solidFill>
              </a:rPr>
              <a:t>Short Term to Long Term production</a:t>
            </a:r>
          </a:p>
          <a:p>
            <a:pPr>
              <a:buFont typeface="Arial" pitchFamily="34" charset="0"/>
              <a:buChar char="•"/>
            </a:pPr>
            <a:r>
              <a:rPr lang="en-US" sz="1800" dirty="0">
                <a:solidFill>
                  <a:schemeClr val="tx1"/>
                </a:solidFill>
              </a:rPr>
              <a:t>Prototype Machining</a:t>
            </a:r>
          </a:p>
          <a:p>
            <a:pPr>
              <a:buFont typeface="Arial" pitchFamily="34" charset="0"/>
              <a:buChar char="•"/>
            </a:pPr>
            <a:r>
              <a:rPr lang="en-US" sz="1800" dirty="0">
                <a:solidFill>
                  <a:schemeClr val="tx1"/>
                </a:solidFill>
              </a:rPr>
              <a:t>Gibbs CAM software</a:t>
            </a:r>
          </a:p>
          <a:p>
            <a:pPr>
              <a:buFont typeface="Arial" pitchFamily="34" charset="0"/>
              <a:buChar char="•"/>
            </a:pPr>
            <a:r>
              <a:rPr lang="en-US" sz="1800" dirty="0">
                <a:solidFill>
                  <a:schemeClr val="tx1"/>
                </a:solidFill>
              </a:rPr>
              <a:t>5 Axis CNC Mill</a:t>
            </a:r>
          </a:p>
          <a:p>
            <a:pPr>
              <a:buFont typeface="Arial" pitchFamily="34" charset="0"/>
              <a:buChar char="•"/>
            </a:pPr>
            <a:r>
              <a:rPr lang="en-US" sz="1800" dirty="0">
                <a:solidFill>
                  <a:schemeClr val="tx1"/>
                </a:solidFill>
              </a:rPr>
              <a:t>10 Vertical CNC Mills</a:t>
            </a:r>
          </a:p>
          <a:p>
            <a:pPr>
              <a:buFont typeface="Arial" pitchFamily="34" charset="0"/>
              <a:buChar char="•"/>
            </a:pPr>
            <a:r>
              <a:rPr lang="en-US" sz="1800" dirty="0">
                <a:solidFill>
                  <a:schemeClr val="tx1"/>
                </a:solidFill>
              </a:rPr>
              <a:t>2 Horizontal CNC Mills</a:t>
            </a:r>
          </a:p>
          <a:p>
            <a:pPr>
              <a:buFont typeface="Arial" pitchFamily="34" charset="0"/>
              <a:buChar char="•"/>
            </a:pPr>
            <a:r>
              <a:rPr lang="en-US" sz="1800" dirty="0">
                <a:solidFill>
                  <a:schemeClr val="tx1"/>
                </a:solidFill>
              </a:rPr>
              <a:t>1 </a:t>
            </a:r>
            <a:r>
              <a:rPr lang="en-US" sz="1800" dirty="0" err="1">
                <a:solidFill>
                  <a:schemeClr val="tx1"/>
                </a:solidFill>
              </a:rPr>
              <a:t>Waterjet</a:t>
            </a:r>
            <a:endParaRPr lang="en-US" sz="1800" dirty="0">
              <a:solidFill>
                <a:schemeClr val="tx1"/>
              </a:solidFill>
            </a:endParaRPr>
          </a:p>
          <a:p>
            <a:pPr>
              <a:buFont typeface="Arial" pitchFamily="34" charset="0"/>
              <a:buChar char="•"/>
            </a:pPr>
            <a:r>
              <a:rPr lang="en-US" sz="1800" dirty="0">
                <a:solidFill>
                  <a:schemeClr val="tx1"/>
                </a:solidFill>
              </a:rPr>
              <a:t>2 Bridge Mills</a:t>
            </a:r>
          </a:p>
          <a:p>
            <a:pPr>
              <a:buFont typeface="Arial" pitchFamily="34" charset="0"/>
              <a:buChar char="•"/>
            </a:pPr>
            <a:r>
              <a:rPr lang="en-US" sz="1800" dirty="0">
                <a:solidFill>
                  <a:schemeClr val="tx1"/>
                </a:solidFill>
              </a:rPr>
              <a:t>2 Boring Mill</a:t>
            </a:r>
          </a:p>
          <a:p>
            <a:pPr>
              <a:buFont typeface="Arial" pitchFamily="34" charset="0"/>
              <a:buChar char="•"/>
            </a:pPr>
            <a:r>
              <a:rPr lang="en-US" sz="1800" dirty="0">
                <a:solidFill>
                  <a:schemeClr val="tx1"/>
                </a:solidFill>
              </a:rPr>
              <a:t>4 CNC Lathes</a:t>
            </a:r>
          </a:p>
          <a:p>
            <a:pPr>
              <a:buFont typeface="Arial" pitchFamily="34" charset="0"/>
              <a:buChar char="•"/>
            </a:pPr>
            <a:r>
              <a:rPr lang="en-US" sz="1800" dirty="0">
                <a:solidFill>
                  <a:schemeClr val="tx1"/>
                </a:solidFill>
              </a:rPr>
              <a:t>2 EDM Machines</a:t>
            </a:r>
          </a:p>
          <a:p>
            <a:pPr>
              <a:buFont typeface="Arial" pitchFamily="34" charset="0"/>
              <a:buChar char="•"/>
            </a:pPr>
            <a:r>
              <a:rPr lang="en-US" sz="1800" dirty="0">
                <a:solidFill>
                  <a:schemeClr val="tx1"/>
                </a:solidFill>
              </a:rPr>
              <a:t>3 Grinders</a:t>
            </a:r>
          </a:p>
          <a:p>
            <a:endParaRPr lang="en-US" sz="1400" dirty="0"/>
          </a:p>
          <a:p>
            <a:endParaRPr lang="en-US" sz="2100" dirty="0"/>
          </a:p>
          <a:p>
            <a:endParaRPr lang="en-US" dirty="0"/>
          </a:p>
        </p:txBody>
      </p:sp>
      <p:pic>
        <p:nvPicPr>
          <p:cNvPr id="7" name="Picture 6" descr="wintecdmv3000.jpg"/>
          <p:cNvPicPr>
            <a:picLocks noChangeAspect="1"/>
          </p:cNvPicPr>
          <p:nvPr/>
        </p:nvPicPr>
        <p:blipFill>
          <a:blip r:embed="rId3" cstate="print"/>
          <a:stretch>
            <a:fillRect/>
          </a:stretch>
        </p:blipFill>
        <p:spPr>
          <a:xfrm>
            <a:off x="7467600" y="3347638"/>
            <a:ext cx="1371719" cy="865601"/>
          </a:xfrm>
          <a:prstGeom prst="rect">
            <a:avLst/>
          </a:prstGeom>
        </p:spPr>
      </p:pic>
      <p:pic>
        <p:nvPicPr>
          <p:cNvPr id="64513" name="Picture 1"/>
          <p:cNvPicPr>
            <a:picLocks noChangeAspect="1" noChangeArrowheads="1"/>
          </p:cNvPicPr>
          <p:nvPr/>
        </p:nvPicPr>
        <p:blipFill>
          <a:blip r:embed="rId4" cstate="print"/>
          <a:srcRect/>
          <a:stretch>
            <a:fillRect/>
          </a:stretch>
        </p:blipFill>
        <p:spPr bwMode="auto">
          <a:xfrm>
            <a:off x="228600" y="1442638"/>
            <a:ext cx="2514600" cy="1288621"/>
          </a:xfrm>
          <a:prstGeom prst="rect">
            <a:avLst/>
          </a:prstGeom>
          <a:noFill/>
          <a:ln w="9525">
            <a:noFill/>
            <a:miter lim="800000"/>
            <a:headEnd/>
            <a:tailEnd/>
          </a:ln>
        </p:spPr>
      </p:pic>
      <p:pic>
        <p:nvPicPr>
          <p:cNvPr id="64514" name="Picture 2"/>
          <p:cNvPicPr>
            <a:picLocks noChangeAspect="1" noChangeArrowheads="1"/>
          </p:cNvPicPr>
          <p:nvPr/>
        </p:nvPicPr>
        <p:blipFill>
          <a:blip r:embed="rId5" cstate="print"/>
          <a:srcRect/>
          <a:stretch>
            <a:fillRect/>
          </a:stretch>
        </p:blipFill>
        <p:spPr bwMode="auto">
          <a:xfrm>
            <a:off x="6096000" y="3271438"/>
            <a:ext cx="1338262" cy="1065560"/>
          </a:xfrm>
          <a:prstGeom prst="rect">
            <a:avLst/>
          </a:prstGeom>
          <a:noFill/>
          <a:ln w="9525">
            <a:noFill/>
            <a:miter lim="800000"/>
            <a:headEnd/>
            <a:tailEnd/>
          </a:ln>
        </p:spPr>
      </p:pic>
      <p:pic>
        <p:nvPicPr>
          <p:cNvPr id="64515" name="Picture 3"/>
          <p:cNvPicPr>
            <a:picLocks noChangeAspect="1" noChangeArrowheads="1"/>
          </p:cNvPicPr>
          <p:nvPr/>
        </p:nvPicPr>
        <p:blipFill>
          <a:blip r:embed="rId6" cstate="print"/>
          <a:srcRect/>
          <a:stretch>
            <a:fillRect/>
          </a:stretch>
        </p:blipFill>
        <p:spPr bwMode="auto">
          <a:xfrm>
            <a:off x="6353294" y="1442638"/>
            <a:ext cx="2486025" cy="1601032"/>
          </a:xfrm>
          <a:prstGeom prst="rect">
            <a:avLst/>
          </a:prstGeom>
          <a:noFill/>
          <a:ln w="9525">
            <a:noFill/>
            <a:miter lim="800000"/>
            <a:headEnd/>
            <a:tailEnd/>
          </a:ln>
        </p:spPr>
      </p:pic>
      <p:pic>
        <p:nvPicPr>
          <p:cNvPr id="64516" name="Picture 4"/>
          <p:cNvPicPr>
            <a:picLocks noChangeAspect="1" noChangeArrowheads="1"/>
          </p:cNvPicPr>
          <p:nvPr/>
        </p:nvPicPr>
        <p:blipFill>
          <a:blip r:embed="rId7" cstate="print"/>
          <a:srcRect/>
          <a:stretch>
            <a:fillRect/>
          </a:stretch>
        </p:blipFill>
        <p:spPr bwMode="auto">
          <a:xfrm>
            <a:off x="6096000" y="4414438"/>
            <a:ext cx="1154299" cy="895350"/>
          </a:xfrm>
          <a:prstGeom prst="rect">
            <a:avLst/>
          </a:prstGeom>
          <a:noFill/>
          <a:ln w="9525">
            <a:noFill/>
            <a:miter lim="800000"/>
            <a:headEnd/>
            <a:tailEnd/>
          </a:ln>
        </p:spPr>
      </p:pic>
      <p:pic>
        <p:nvPicPr>
          <p:cNvPr id="64517" name="Picture 5"/>
          <p:cNvPicPr>
            <a:picLocks noChangeAspect="1" noChangeArrowheads="1"/>
          </p:cNvPicPr>
          <p:nvPr/>
        </p:nvPicPr>
        <p:blipFill>
          <a:blip r:embed="rId8" cstate="print"/>
          <a:srcRect/>
          <a:stretch>
            <a:fillRect/>
          </a:stretch>
        </p:blipFill>
        <p:spPr bwMode="auto">
          <a:xfrm>
            <a:off x="7391400" y="4414438"/>
            <a:ext cx="1581656" cy="819150"/>
          </a:xfrm>
          <a:prstGeom prst="rect">
            <a:avLst/>
          </a:prstGeom>
          <a:noFill/>
          <a:ln w="9525">
            <a:noFill/>
            <a:miter lim="800000"/>
            <a:headEnd/>
            <a:tailEnd/>
          </a:ln>
        </p:spPr>
      </p:pic>
      <p:pic>
        <p:nvPicPr>
          <p:cNvPr id="64518" name="Picture 6"/>
          <p:cNvPicPr>
            <a:picLocks noChangeAspect="1" noChangeArrowheads="1"/>
          </p:cNvPicPr>
          <p:nvPr/>
        </p:nvPicPr>
        <p:blipFill>
          <a:blip r:embed="rId9" cstate="print"/>
          <a:srcRect/>
          <a:stretch>
            <a:fillRect/>
          </a:stretch>
        </p:blipFill>
        <p:spPr bwMode="auto">
          <a:xfrm>
            <a:off x="1752600" y="2814238"/>
            <a:ext cx="1290098" cy="1119188"/>
          </a:xfrm>
          <a:prstGeom prst="rect">
            <a:avLst/>
          </a:prstGeom>
          <a:noFill/>
          <a:ln w="9525">
            <a:noFill/>
            <a:miter lim="800000"/>
            <a:headEnd/>
            <a:tailEnd/>
          </a:ln>
        </p:spPr>
      </p:pic>
      <p:pic>
        <p:nvPicPr>
          <p:cNvPr id="64519" name="Picture 7"/>
          <p:cNvPicPr>
            <a:picLocks noChangeAspect="1" noChangeArrowheads="1"/>
          </p:cNvPicPr>
          <p:nvPr/>
        </p:nvPicPr>
        <p:blipFill>
          <a:blip r:embed="rId10" cstate="print"/>
          <a:srcRect/>
          <a:stretch>
            <a:fillRect/>
          </a:stretch>
        </p:blipFill>
        <p:spPr bwMode="auto">
          <a:xfrm>
            <a:off x="304800" y="4262038"/>
            <a:ext cx="2238375" cy="909619"/>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0"/>
            <a:ext cx="6172200" cy="1143000"/>
          </a:xfrm>
        </p:spPr>
        <p:txBody>
          <a:bodyPr>
            <a:normAutofit fontScale="90000"/>
          </a:bodyPr>
          <a:lstStyle/>
          <a:p>
            <a:r>
              <a:rPr lang="en-US" dirty="0"/>
              <a:t>Machining</a:t>
            </a:r>
            <a:r>
              <a:rPr lang="en-US" sz="2400" dirty="0"/>
              <a:t> </a:t>
            </a:r>
            <a:br>
              <a:rPr lang="en-US" sz="2400" dirty="0"/>
            </a:br>
            <a:r>
              <a:rPr lang="en-US" sz="2700" dirty="0"/>
              <a:t> </a:t>
            </a:r>
            <a:r>
              <a:rPr lang="en-US" sz="2700" dirty="0" err="1"/>
              <a:t>Machining</a:t>
            </a:r>
            <a:r>
              <a:rPr lang="en-US" sz="2700" dirty="0"/>
              <a:t> Examples</a:t>
            </a:r>
            <a:endParaRPr lang="en-US" dirty="0"/>
          </a:p>
        </p:txBody>
      </p:sp>
      <p:pic>
        <p:nvPicPr>
          <p:cNvPr id="3" name="Picture 2">
            <a:extLst>
              <a:ext uri="{FF2B5EF4-FFF2-40B4-BE49-F238E27FC236}">
                <a16:creationId xmlns:a16="http://schemas.microsoft.com/office/drawing/2014/main" id="{1CC687FC-E760-443A-934B-F3442C5C4180}"/>
              </a:ext>
            </a:extLst>
          </p:cNvPr>
          <p:cNvPicPr>
            <a:picLocks noChangeAspect="1"/>
          </p:cNvPicPr>
          <p:nvPr/>
        </p:nvPicPr>
        <p:blipFill>
          <a:blip r:embed="rId2"/>
          <a:stretch>
            <a:fillRect/>
          </a:stretch>
        </p:blipFill>
        <p:spPr>
          <a:xfrm>
            <a:off x="609600" y="1524000"/>
            <a:ext cx="2286000" cy="1276195"/>
          </a:xfrm>
          <a:prstGeom prst="rect">
            <a:avLst/>
          </a:prstGeom>
        </p:spPr>
      </p:pic>
      <p:pic>
        <p:nvPicPr>
          <p:cNvPr id="6" name="Picture 5">
            <a:extLst>
              <a:ext uri="{FF2B5EF4-FFF2-40B4-BE49-F238E27FC236}">
                <a16:creationId xmlns:a16="http://schemas.microsoft.com/office/drawing/2014/main" id="{546E5A89-B85F-4353-93E0-F40F79CBA6D9}"/>
              </a:ext>
            </a:extLst>
          </p:cNvPr>
          <p:cNvPicPr>
            <a:picLocks noChangeAspect="1"/>
          </p:cNvPicPr>
          <p:nvPr/>
        </p:nvPicPr>
        <p:blipFill>
          <a:blip r:embed="rId3"/>
          <a:stretch>
            <a:fillRect/>
          </a:stretch>
        </p:blipFill>
        <p:spPr>
          <a:xfrm>
            <a:off x="762000" y="3657600"/>
            <a:ext cx="1604963" cy="2097942"/>
          </a:xfrm>
          <a:prstGeom prst="rect">
            <a:avLst/>
          </a:prstGeom>
        </p:spPr>
      </p:pic>
      <p:pic>
        <p:nvPicPr>
          <p:cNvPr id="7" name="Picture 6">
            <a:extLst>
              <a:ext uri="{FF2B5EF4-FFF2-40B4-BE49-F238E27FC236}">
                <a16:creationId xmlns:a16="http://schemas.microsoft.com/office/drawing/2014/main" id="{068C13DE-C6CA-4D45-AA5A-B4AF7FF0F3BA}"/>
              </a:ext>
            </a:extLst>
          </p:cNvPr>
          <p:cNvPicPr>
            <a:picLocks noChangeAspect="1"/>
          </p:cNvPicPr>
          <p:nvPr/>
        </p:nvPicPr>
        <p:blipFill>
          <a:blip r:embed="rId4"/>
          <a:stretch>
            <a:fillRect/>
          </a:stretch>
        </p:blipFill>
        <p:spPr>
          <a:xfrm>
            <a:off x="3090142" y="3576479"/>
            <a:ext cx="2502475" cy="2487192"/>
          </a:xfrm>
          <a:prstGeom prst="rect">
            <a:avLst/>
          </a:prstGeom>
        </p:spPr>
      </p:pic>
      <p:pic>
        <p:nvPicPr>
          <p:cNvPr id="8" name="Picture 7">
            <a:extLst>
              <a:ext uri="{FF2B5EF4-FFF2-40B4-BE49-F238E27FC236}">
                <a16:creationId xmlns:a16="http://schemas.microsoft.com/office/drawing/2014/main" id="{A4877F54-DC7D-46E0-8B0D-24702963F03B}"/>
              </a:ext>
            </a:extLst>
          </p:cNvPr>
          <p:cNvPicPr>
            <a:picLocks noChangeAspect="1"/>
          </p:cNvPicPr>
          <p:nvPr/>
        </p:nvPicPr>
        <p:blipFill>
          <a:blip r:embed="rId5"/>
          <a:stretch>
            <a:fillRect/>
          </a:stretch>
        </p:blipFill>
        <p:spPr>
          <a:xfrm>
            <a:off x="3266016" y="1524000"/>
            <a:ext cx="2226464" cy="1733290"/>
          </a:xfrm>
          <a:prstGeom prst="rect">
            <a:avLst/>
          </a:prstGeom>
        </p:spPr>
      </p:pic>
      <p:pic>
        <p:nvPicPr>
          <p:cNvPr id="9" name="Picture 8">
            <a:extLst>
              <a:ext uri="{FF2B5EF4-FFF2-40B4-BE49-F238E27FC236}">
                <a16:creationId xmlns:a16="http://schemas.microsoft.com/office/drawing/2014/main" id="{A1258AB7-6BE0-41CF-8873-8C5F6EAD7E0E}"/>
              </a:ext>
            </a:extLst>
          </p:cNvPr>
          <p:cNvPicPr>
            <a:picLocks noChangeAspect="1"/>
          </p:cNvPicPr>
          <p:nvPr/>
        </p:nvPicPr>
        <p:blipFill>
          <a:blip r:embed="rId6"/>
          <a:stretch>
            <a:fillRect/>
          </a:stretch>
        </p:blipFill>
        <p:spPr>
          <a:xfrm>
            <a:off x="5862896" y="3583657"/>
            <a:ext cx="2599938" cy="2504246"/>
          </a:xfrm>
          <a:prstGeom prst="rect">
            <a:avLst/>
          </a:prstGeom>
        </p:spPr>
      </p:pic>
      <p:pic>
        <p:nvPicPr>
          <p:cNvPr id="10" name="Picture 9">
            <a:extLst>
              <a:ext uri="{FF2B5EF4-FFF2-40B4-BE49-F238E27FC236}">
                <a16:creationId xmlns:a16="http://schemas.microsoft.com/office/drawing/2014/main" id="{7C40B23F-458B-4D58-8CBB-98D446FF62F0}"/>
              </a:ext>
            </a:extLst>
          </p:cNvPr>
          <p:cNvPicPr>
            <a:picLocks noChangeAspect="1"/>
          </p:cNvPicPr>
          <p:nvPr/>
        </p:nvPicPr>
        <p:blipFill>
          <a:blip r:embed="rId7"/>
          <a:stretch>
            <a:fillRect/>
          </a:stretch>
        </p:blipFill>
        <p:spPr>
          <a:xfrm rot="5400000">
            <a:off x="6225818" y="1114963"/>
            <a:ext cx="1874092" cy="2599937"/>
          </a:xfrm>
          <a:prstGeom prst="rect">
            <a:avLst/>
          </a:prstGeom>
        </p:spPr>
      </p:pic>
    </p:spTree>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0"/>
            <a:ext cx="6172200" cy="1143000"/>
          </a:xfrm>
        </p:spPr>
        <p:txBody>
          <a:bodyPr/>
          <a:lstStyle/>
          <a:p>
            <a:r>
              <a:rPr lang="en-US" dirty="0"/>
              <a:t>Assembly</a:t>
            </a:r>
          </a:p>
        </p:txBody>
      </p:sp>
      <p:sp>
        <p:nvSpPr>
          <p:cNvPr id="17" name="Subtitle 2"/>
          <p:cNvSpPr txBox="1">
            <a:spLocks/>
          </p:cNvSpPr>
          <p:nvPr/>
        </p:nvSpPr>
        <p:spPr>
          <a:xfrm>
            <a:off x="4267200" y="990600"/>
            <a:ext cx="4572000" cy="1828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074" name="Picture 2" descr="C:\Users\jay.wagamon\Downloads\20161111_114945_HDR.jpg"/>
          <p:cNvPicPr>
            <a:picLocks noChangeAspect="1" noChangeArrowheads="1"/>
          </p:cNvPicPr>
          <p:nvPr/>
        </p:nvPicPr>
        <p:blipFill>
          <a:blip r:embed="rId2" cstate="print"/>
          <a:srcRect/>
          <a:stretch>
            <a:fillRect/>
          </a:stretch>
        </p:blipFill>
        <p:spPr bwMode="auto">
          <a:xfrm>
            <a:off x="228600" y="1066800"/>
            <a:ext cx="2895600" cy="2171700"/>
          </a:xfrm>
          <a:prstGeom prst="rect">
            <a:avLst/>
          </a:prstGeom>
          <a:noFill/>
        </p:spPr>
      </p:pic>
      <p:sp>
        <p:nvSpPr>
          <p:cNvPr id="3076" name="AutoShape 4" descr="Displaying 20161111_115743_HD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7" name="Picture 5" descr="C:\Users\jay.wagamon\Downloads\20161111_115743_HDR.jpg"/>
          <p:cNvPicPr>
            <a:picLocks noChangeAspect="1" noChangeArrowheads="1"/>
          </p:cNvPicPr>
          <p:nvPr/>
        </p:nvPicPr>
        <p:blipFill>
          <a:blip r:embed="rId3" cstate="print"/>
          <a:srcRect/>
          <a:stretch>
            <a:fillRect/>
          </a:stretch>
        </p:blipFill>
        <p:spPr bwMode="auto">
          <a:xfrm>
            <a:off x="4876800" y="2971800"/>
            <a:ext cx="3556000" cy="2667000"/>
          </a:xfrm>
          <a:prstGeom prst="rect">
            <a:avLst/>
          </a:prstGeom>
          <a:noFill/>
        </p:spPr>
      </p:pic>
      <p:pic>
        <p:nvPicPr>
          <p:cNvPr id="3078" name="Picture 6" descr="C:\Users\jay.wagamon\Downloads\20161111_115724_HDR.jpg"/>
          <p:cNvPicPr>
            <a:picLocks noChangeAspect="1" noChangeArrowheads="1"/>
          </p:cNvPicPr>
          <p:nvPr/>
        </p:nvPicPr>
        <p:blipFill>
          <a:blip r:embed="rId4" cstate="print"/>
          <a:srcRect/>
          <a:stretch>
            <a:fillRect/>
          </a:stretch>
        </p:blipFill>
        <p:spPr bwMode="auto">
          <a:xfrm>
            <a:off x="228600" y="3181350"/>
            <a:ext cx="3276600" cy="2457450"/>
          </a:xfrm>
          <a:prstGeom prst="rect">
            <a:avLst/>
          </a:prstGeom>
          <a:noFill/>
        </p:spPr>
      </p:pic>
      <p:sp>
        <p:nvSpPr>
          <p:cNvPr id="10" name="Subtitle 2"/>
          <p:cNvSpPr txBox="1">
            <a:spLocks/>
          </p:cNvSpPr>
          <p:nvPr/>
        </p:nvSpPr>
        <p:spPr>
          <a:xfrm>
            <a:off x="3810000" y="990600"/>
            <a:ext cx="4419600" cy="1828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mn-lt"/>
                <a:ea typeface="+mn-ea"/>
                <a:cs typeface="+mn-cs"/>
              </a:rPr>
              <a:t>Assembly</a:t>
            </a:r>
            <a:r>
              <a:rPr kumimoji="0" lang="en-US" sz="2000" b="0" i="0" u="none" strike="noStrike" kern="1200" cap="none" spc="0" normalizeH="0" noProof="0" dirty="0">
                <a:ln>
                  <a:noFill/>
                </a:ln>
                <a:effectLst/>
                <a:uLnTx/>
                <a:uFillTx/>
                <a:latin typeface="+mn-lt"/>
                <a:ea typeface="+mn-ea"/>
                <a:cs typeface="+mn-cs"/>
              </a:rPr>
              <a:t> Capabilities</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Separate electrical and mechanical assembly rooms</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Secure key card access to assembly areas </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noProof="0" dirty="0">
                <a:ln>
                  <a:noFill/>
                </a:ln>
                <a:effectLst/>
                <a:uLnTx/>
                <a:uFillTx/>
                <a:latin typeface="+mn-lt"/>
                <a:ea typeface="+mn-ea"/>
                <a:cs typeface="+mn-cs"/>
              </a:rPr>
              <a:t> Overflow assembly for large projects</a:t>
            </a:r>
            <a:endParaRPr kumimoji="0" lang="en-US" sz="14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sportsman ace"/>
          <p:cNvPicPr>
            <a:picLocks noChangeAspect="1" noChangeArrowheads="1"/>
          </p:cNvPicPr>
          <p:nvPr/>
        </p:nvPicPr>
        <p:blipFill>
          <a:blip r:embed="rId3" cstate="print"/>
          <a:srcRect/>
          <a:stretch>
            <a:fillRect/>
          </a:stretch>
        </p:blipFill>
        <p:spPr bwMode="auto">
          <a:xfrm>
            <a:off x="0" y="1371600"/>
            <a:ext cx="3518339" cy="1981200"/>
          </a:xfrm>
          <a:prstGeom prst="rect">
            <a:avLst/>
          </a:prstGeom>
          <a:noFill/>
        </p:spPr>
      </p:pic>
      <p:sp>
        <p:nvSpPr>
          <p:cNvPr id="26626" name="Title 1"/>
          <p:cNvSpPr>
            <a:spLocks noGrp="1"/>
          </p:cNvSpPr>
          <p:nvPr>
            <p:ph type="ctrTitle"/>
          </p:nvPr>
        </p:nvSpPr>
        <p:spPr>
          <a:xfrm>
            <a:off x="2667000" y="0"/>
            <a:ext cx="6477000" cy="1066800"/>
          </a:xfrm>
        </p:spPr>
        <p:txBody>
          <a:bodyPr/>
          <a:lstStyle/>
          <a:p>
            <a:pPr eaLnBrk="1" hangingPunct="1"/>
            <a:r>
              <a:rPr lang="en-US" dirty="0"/>
              <a:t>Weld Fixtures</a:t>
            </a:r>
            <a:br>
              <a:rPr lang="en-US" dirty="0"/>
            </a:br>
            <a:r>
              <a:rPr lang="en-US" sz="1800" dirty="0"/>
              <a:t>Manual Frame Welding – PLC Controls</a:t>
            </a:r>
          </a:p>
        </p:txBody>
      </p:sp>
      <p:sp>
        <p:nvSpPr>
          <p:cNvPr id="2" name="TextBox 1"/>
          <p:cNvSpPr txBox="1"/>
          <p:nvPr/>
        </p:nvSpPr>
        <p:spPr>
          <a:xfrm>
            <a:off x="3429000" y="4419600"/>
            <a:ext cx="5715000" cy="1323439"/>
          </a:xfrm>
          <a:prstGeom prst="rect">
            <a:avLst/>
          </a:prstGeom>
          <a:noFill/>
        </p:spPr>
        <p:txBody>
          <a:bodyPr wrap="square" rtlCol="0">
            <a:spAutoFit/>
          </a:bodyPr>
          <a:lstStyle/>
          <a:p>
            <a:r>
              <a:rPr lang="en-US" sz="1600" dirty="0"/>
              <a:t>Sportsman </a:t>
            </a:r>
            <a:r>
              <a:rPr lang="en-US" sz="1600" b="1" i="1" dirty="0"/>
              <a:t>ACE</a:t>
            </a:r>
            <a:r>
              <a:rPr lang="en-US" sz="1600" dirty="0"/>
              <a:t> Vehicle Frame</a:t>
            </a:r>
          </a:p>
          <a:p>
            <a:pPr marL="285750" indent="-285750">
              <a:buFont typeface="Arial" panose="020B0604020202020204" pitchFamily="34" charset="0"/>
              <a:buChar char="•"/>
            </a:pPr>
            <a:r>
              <a:rPr lang="en-US" sz="1600" dirty="0"/>
              <a:t>Marriage fixture to hold multiple </a:t>
            </a:r>
            <a:r>
              <a:rPr lang="en-US" sz="1600" dirty="0" err="1"/>
              <a:t>subweldments</a:t>
            </a:r>
            <a:r>
              <a:rPr lang="en-US" sz="1600" dirty="0"/>
              <a:t> together for final welding.</a:t>
            </a:r>
          </a:p>
          <a:p>
            <a:pPr marL="285750" indent="-285750">
              <a:buFont typeface="Arial" panose="020B0604020202020204" pitchFamily="34" charset="0"/>
              <a:buChar char="•"/>
            </a:pPr>
            <a:r>
              <a:rPr lang="en-US" sz="1600" dirty="0"/>
              <a:t>PLC Controlled with </a:t>
            </a:r>
            <a:r>
              <a:rPr lang="en-US" sz="1600" dirty="0" err="1"/>
              <a:t>Prox</a:t>
            </a:r>
            <a:r>
              <a:rPr lang="en-US" sz="1600" dirty="0"/>
              <a:t> Switch Feedback on fixture positions.</a:t>
            </a:r>
          </a:p>
          <a:p>
            <a:pPr marL="285750" indent="-285750">
              <a:buFont typeface="Arial" panose="020B0604020202020204" pitchFamily="34" charset="0"/>
              <a:buChar char="•"/>
            </a:pPr>
            <a:r>
              <a:rPr lang="en-US" sz="1600" dirty="0"/>
              <a:t>Dual Operator Control</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219200"/>
            <a:ext cx="594589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24" y="3442846"/>
            <a:ext cx="3350576" cy="323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086090"/>
      </p:ext>
    </p:extLst>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8458200" cy="1143000"/>
          </a:xfrm>
        </p:spPr>
        <p:txBody>
          <a:bodyPr>
            <a:normAutofit/>
          </a:bodyPr>
          <a:lstStyle/>
          <a:p>
            <a:r>
              <a:rPr lang="en-US" sz="4000" dirty="0"/>
              <a:t>Modeling Software</a:t>
            </a:r>
          </a:p>
        </p:txBody>
      </p:sp>
      <p:sp>
        <p:nvSpPr>
          <p:cNvPr id="3" name="Subtitle 2"/>
          <p:cNvSpPr>
            <a:spLocks noGrp="1"/>
          </p:cNvSpPr>
          <p:nvPr>
            <p:ph type="subTitle" idx="1"/>
          </p:nvPr>
        </p:nvSpPr>
        <p:spPr>
          <a:xfrm>
            <a:off x="0" y="1447800"/>
            <a:ext cx="9144000" cy="3581400"/>
          </a:xfrm>
        </p:spPr>
        <p:txBody>
          <a:bodyPr>
            <a:normAutofit/>
          </a:bodyPr>
          <a:lstStyle/>
          <a:p>
            <a:pPr>
              <a:buFont typeface="Arial" pitchFamily="34" charset="0"/>
              <a:buChar char="•"/>
            </a:pPr>
            <a:r>
              <a:rPr lang="en-US" sz="2100" dirty="0">
                <a:solidFill>
                  <a:schemeClr val="tx1"/>
                </a:solidFill>
              </a:rPr>
              <a:t> </a:t>
            </a:r>
            <a:r>
              <a:rPr lang="en-US" sz="2100" dirty="0" err="1">
                <a:solidFill>
                  <a:schemeClr val="tx1"/>
                </a:solidFill>
              </a:rPr>
              <a:t>Solidworks</a:t>
            </a:r>
            <a:r>
              <a:rPr lang="en-US" sz="2100" dirty="0">
                <a:solidFill>
                  <a:schemeClr val="tx1"/>
                </a:solidFill>
              </a:rPr>
              <a:t> 3D Solid Modeling</a:t>
            </a:r>
          </a:p>
          <a:p>
            <a:pPr>
              <a:buFont typeface="Arial" pitchFamily="34" charset="0"/>
              <a:buChar char="•"/>
            </a:pPr>
            <a:r>
              <a:rPr lang="en-US" sz="2100" dirty="0" err="1">
                <a:solidFill>
                  <a:schemeClr val="tx1"/>
                </a:solidFill>
              </a:rPr>
              <a:t>Solidworks</a:t>
            </a:r>
            <a:r>
              <a:rPr lang="en-US" sz="2100" dirty="0">
                <a:solidFill>
                  <a:schemeClr val="tx1"/>
                </a:solidFill>
              </a:rPr>
              <a:t> Electrical</a:t>
            </a:r>
          </a:p>
        </p:txBody>
      </p:sp>
      <p:pic>
        <p:nvPicPr>
          <p:cNvPr id="4" name="Picture 3">
            <a:extLst>
              <a:ext uri="{FF2B5EF4-FFF2-40B4-BE49-F238E27FC236}">
                <a16:creationId xmlns:a16="http://schemas.microsoft.com/office/drawing/2014/main" id="{2B7B4165-9087-4DE6-92E0-4399C290AC4B}"/>
              </a:ext>
            </a:extLst>
          </p:cNvPr>
          <p:cNvPicPr>
            <a:picLocks noChangeAspect="1"/>
          </p:cNvPicPr>
          <p:nvPr/>
        </p:nvPicPr>
        <p:blipFill>
          <a:blip r:embed="rId3"/>
          <a:stretch>
            <a:fillRect/>
          </a:stretch>
        </p:blipFill>
        <p:spPr>
          <a:xfrm>
            <a:off x="402996" y="3048000"/>
            <a:ext cx="3940404" cy="3283254"/>
          </a:xfrm>
          <a:prstGeom prst="rect">
            <a:avLst/>
          </a:prstGeom>
        </p:spPr>
      </p:pic>
      <p:pic>
        <p:nvPicPr>
          <p:cNvPr id="6" name="Picture 5">
            <a:extLst>
              <a:ext uri="{FF2B5EF4-FFF2-40B4-BE49-F238E27FC236}">
                <a16:creationId xmlns:a16="http://schemas.microsoft.com/office/drawing/2014/main" id="{AAF797BE-3ECF-4374-B878-1837F4523C6B}"/>
              </a:ext>
            </a:extLst>
          </p:cNvPr>
          <p:cNvPicPr>
            <a:picLocks noChangeAspect="1"/>
          </p:cNvPicPr>
          <p:nvPr/>
        </p:nvPicPr>
        <p:blipFill>
          <a:blip r:embed="rId4"/>
          <a:stretch>
            <a:fillRect/>
          </a:stretch>
        </p:blipFill>
        <p:spPr>
          <a:xfrm>
            <a:off x="5007833" y="3276600"/>
            <a:ext cx="3690437" cy="2789396"/>
          </a:xfrm>
          <a:prstGeom prst="rect">
            <a:avLst/>
          </a:prstGeom>
        </p:spPr>
      </p:pic>
      <p:pic>
        <p:nvPicPr>
          <p:cNvPr id="9" name="Picture 8">
            <a:extLst>
              <a:ext uri="{FF2B5EF4-FFF2-40B4-BE49-F238E27FC236}">
                <a16:creationId xmlns:a16="http://schemas.microsoft.com/office/drawing/2014/main" id="{587FB431-BB31-482E-97E3-32AC14C25C95}"/>
              </a:ext>
            </a:extLst>
          </p:cNvPr>
          <p:cNvPicPr>
            <a:picLocks noChangeAspect="1"/>
          </p:cNvPicPr>
          <p:nvPr/>
        </p:nvPicPr>
        <p:blipFill>
          <a:blip r:embed="rId5"/>
          <a:stretch>
            <a:fillRect/>
          </a:stretch>
        </p:blipFill>
        <p:spPr>
          <a:xfrm>
            <a:off x="289089" y="1198381"/>
            <a:ext cx="2273431" cy="1696129"/>
          </a:xfrm>
          <a:prstGeom prst="rect">
            <a:avLst/>
          </a:prstGeom>
        </p:spPr>
      </p:pic>
      <p:pic>
        <p:nvPicPr>
          <p:cNvPr id="10" name="Picture 9">
            <a:extLst>
              <a:ext uri="{FF2B5EF4-FFF2-40B4-BE49-F238E27FC236}">
                <a16:creationId xmlns:a16="http://schemas.microsoft.com/office/drawing/2014/main" id="{9829182A-2A52-48F8-B540-1582A10740B3}"/>
              </a:ext>
            </a:extLst>
          </p:cNvPr>
          <p:cNvPicPr>
            <a:picLocks noChangeAspect="1"/>
          </p:cNvPicPr>
          <p:nvPr/>
        </p:nvPicPr>
        <p:blipFill>
          <a:blip r:embed="rId6"/>
          <a:stretch>
            <a:fillRect/>
          </a:stretch>
        </p:blipFill>
        <p:spPr>
          <a:xfrm>
            <a:off x="6553200" y="1323493"/>
            <a:ext cx="2465643" cy="1915007"/>
          </a:xfrm>
          <a:prstGeom prst="rect">
            <a:avLst/>
          </a:prstGeom>
        </p:spPr>
      </p:pic>
    </p:spTree>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2743200" y="0"/>
            <a:ext cx="6400800" cy="1143000"/>
          </a:xfrm>
        </p:spPr>
        <p:txBody>
          <a:bodyPr/>
          <a:lstStyle/>
          <a:p>
            <a:r>
              <a:rPr lang="en-US" dirty="0"/>
              <a:t>Welding Automation</a:t>
            </a:r>
            <a:br>
              <a:rPr lang="en-US" dirty="0"/>
            </a:br>
            <a:r>
              <a:rPr lang="en-US" sz="2400" dirty="0"/>
              <a:t> Fanuc / Lincoln Electric Robotic Integrator</a:t>
            </a:r>
          </a:p>
        </p:txBody>
      </p:sp>
      <p:sp>
        <p:nvSpPr>
          <p:cNvPr id="3" name="Subtitle 2"/>
          <p:cNvSpPr>
            <a:spLocks noGrp="1"/>
          </p:cNvSpPr>
          <p:nvPr>
            <p:ph type="subTitle" idx="1"/>
          </p:nvPr>
        </p:nvSpPr>
        <p:spPr>
          <a:xfrm>
            <a:off x="304800" y="1295400"/>
            <a:ext cx="8839200" cy="4038600"/>
          </a:xfrm>
        </p:spPr>
        <p:txBody>
          <a:bodyPr rtlCol="0">
            <a:normAutofit/>
          </a:bodyPr>
          <a:lstStyle/>
          <a:p>
            <a:pPr algn="l" eaLnBrk="1" fontAlgn="auto" hangingPunct="1">
              <a:spcAft>
                <a:spcPts val="0"/>
              </a:spcAft>
              <a:buFont typeface="Arial" pitchFamily="34" charset="0"/>
              <a:buChar char="•"/>
              <a:defRPr/>
            </a:pPr>
            <a:r>
              <a:rPr lang="en-US" sz="2400" i="1" dirty="0">
                <a:solidFill>
                  <a:schemeClr val="tx1"/>
                </a:solidFill>
              </a:rPr>
              <a:t>Fanuc / Lincoln Robotic Integrators</a:t>
            </a:r>
          </a:p>
          <a:p>
            <a:pPr lvl="1" algn="l">
              <a:buFont typeface="Arial" pitchFamily="34" charset="0"/>
              <a:buChar char="•"/>
              <a:defRPr/>
            </a:pPr>
            <a:r>
              <a:rPr lang="en-US" sz="2000" i="1" dirty="0">
                <a:solidFill>
                  <a:schemeClr val="tx1"/>
                </a:solidFill>
              </a:rPr>
              <a:t> Turn Key Weld Cell Solutions</a:t>
            </a:r>
          </a:p>
          <a:p>
            <a:pPr lvl="1" algn="l">
              <a:buFont typeface="Arial" pitchFamily="34" charset="0"/>
              <a:buChar char="•"/>
              <a:defRPr/>
            </a:pPr>
            <a:r>
              <a:rPr lang="en-US" sz="2000" i="1" dirty="0">
                <a:solidFill>
                  <a:schemeClr val="tx1"/>
                </a:solidFill>
              </a:rPr>
              <a:t> Robotic Weld Cell Integration</a:t>
            </a:r>
          </a:p>
          <a:p>
            <a:pPr lvl="1" algn="l">
              <a:buFont typeface="Arial" pitchFamily="34" charset="0"/>
              <a:buChar char="•"/>
              <a:defRPr/>
            </a:pPr>
            <a:r>
              <a:rPr lang="en-US" sz="2000" i="1" dirty="0">
                <a:solidFill>
                  <a:schemeClr val="tx1"/>
                </a:solidFill>
              </a:rPr>
              <a:t> Weld Fixtures</a:t>
            </a:r>
          </a:p>
          <a:p>
            <a:pPr lvl="1" algn="l">
              <a:buFont typeface="Arial" pitchFamily="34" charset="0"/>
              <a:buChar char="•"/>
              <a:defRPr/>
            </a:pPr>
            <a:r>
              <a:rPr lang="en-US" sz="2000" i="1" dirty="0">
                <a:solidFill>
                  <a:schemeClr val="tx1"/>
                </a:solidFill>
              </a:rPr>
              <a:t> Quick Removal Picture Frames</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2" name="Picture 1">
            <a:extLst>
              <a:ext uri="{FF2B5EF4-FFF2-40B4-BE49-F238E27FC236}">
                <a16:creationId xmlns:a16="http://schemas.microsoft.com/office/drawing/2014/main" id="{C79292DF-E067-42A8-BF8B-42F1F3EC9A47}"/>
              </a:ext>
            </a:extLst>
          </p:cNvPr>
          <p:cNvPicPr>
            <a:picLocks noChangeAspect="1"/>
          </p:cNvPicPr>
          <p:nvPr/>
        </p:nvPicPr>
        <p:blipFill>
          <a:blip r:embed="rId3"/>
          <a:stretch>
            <a:fillRect/>
          </a:stretch>
        </p:blipFill>
        <p:spPr>
          <a:xfrm>
            <a:off x="4495800" y="2629668"/>
            <a:ext cx="4073627" cy="3390132"/>
          </a:xfrm>
          <a:prstGeom prst="rect">
            <a:avLst/>
          </a:prstGeom>
        </p:spPr>
      </p:pic>
      <p:pic>
        <p:nvPicPr>
          <p:cNvPr id="4" name="Picture 3">
            <a:extLst>
              <a:ext uri="{FF2B5EF4-FFF2-40B4-BE49-F238E27FC236}">
                <a16:creationId xmlns:a16="http://schemas.microsoft.com/office/drawing/2014/main" id="{A2C7951F-A6D6-4BFB-A3FD-217BC8B3138D}"/>
              </a:ext>
            </a:extLst>
          </p:cNvPr>
          <p:cNvPicPr>
            <a:picLocks noChangeAspect="1"/>
          </p:cNvPicPr>
          <p:nvPr/>
        </p:nvPicPr>
        <p:blipFill>
          <a:blip r:embed="rId4"/>
          <a:stretch>
            <a:fillRect/>
          </a:stretch>
        </p:blipFill>
        <p:spPr>
          <a:xfrm>
            <a:off x="1295400" y="3429000"/>
            <a:ext cx="2209800" cy="2730278"/>
          </a:xfrm>
          <a:prstGeom prst="rect">
            <a:avLst/>
          </a:prstGeom>
        </p:spPr>
      </p:pic>
    </p:spTree>
    <p:extLst>
      <p:ext uri="{BB962C8B-B14F-4D97-AF65-F5344CB8AC3E}">
        <p14:creationId xmlns:p14="http://schemas.microsoft.com/office/powerpoint/2010/main" val="3114760675"/>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143000"/>
          </a:xfrm>
        </p:spPr>
        <p:txBody>
          <a:bodyPr/>
          <a:lstStyle/>
          <a:p>
            <a:r>
              <a:rPr lang="en-US" dirty="0"/>
              <a:t>Holding Fixtures</a:t>
            </a:r>
          </a:p>
        </p:txBody>
      </p:sp>
      <p:pic>
        <p:nvPicPr>
          <p:cNvPr id="1026" name="Picture 2" descr="Y:\Cirrus\Cirrus 415692-693\IMG_1714.JPG"/>
          <p:cNvPicPr>
            <a:picLocks noGrp="1" noChangeAspect="1" noChangeArrowheads="1"/>
          </p:cNvPicPr>
          <p:nvPr>
            <p:ph idx="1"/>
          </p:nvPr>
        </p:nvPicPr>
        <p:blipFill rotWithShape="1">
          <a:blip r:embed="rId2" cstate="print"/>
          <a:srcRect t="21777"/>
          <a:stretch/>
        </p:blipFill>
        <p:spPr bwMode="auto">
          <a:xfrm>
            <a:off x="914400" y="1219200"/>
            <a:ext cx="7498231" cy="4398962"/>
          </a:xfrm>
          <a:prstGeom prst="rect">
            <a:avLst/>
          </a:prstGeom>
          <a:noFill/>
        </p:spPr>
      </p:pic>
      <p:sp>
        <p:nvSpPr>
          <p:cNvPr id="6" name="Subtitle 2"/>
          <p:cNvSpPr txBox="1">
            <a:spLocks/>
          </p:cNvSpPr>
          <p:nvPr/>
        </p:nvSpPr>
        <p:spPr bwMode="auto">
          <a:xfrm>
            <a:off x="4848225" y="6276975"/>
            <a:ext cx="4267200" cy="381000"/>
          </a:xfrm>
          <a:prstGeom prst="rect">
            <a:avLst/>
          </a:prstGeom>
          <a:solidFill>
            <a:schemeClr val="bg1"/>
          </a:solidFill>
          <a:ln w="9525">
            <a:noFill/>
            <a:miter lim="800000"/>
            <a:headEnd/>
            <a:tailEnd/>
          </a:ln>
        </p:spPr>
        <p:txBody>
          <a:bodyPr>
            <a:normAutofit fontScale="92500"/>
          </a:bodyPr>
          <a:lstStyle/>
          <a:p>
            <a:pPr algn="ctr" fontAlgn="auto">
              <a:spcBef>
                <a:spcPct val="20000"/>
              </a:spcBef>
              <a:spcAft>
                <a:spcPts val="0"/>
              </a:spcAft>
              <a:buFont typeface="Arial" charset="0"/>
              <a:buNone/>
              <a:defRPr/>
            </a:pPr>
            <a:r>
              <a:rPr lang="en-US" dirty="0">
                <a:solidFill>
                  <a:schemeClr val="tx1">
                    <a:tint val="75000"/>
                  </a:schemeClr>
                </a:solidFill>
              </a:rPr>
              <a:t>Vacuum Holding Fixture for 5-Axis CNC Router</a:t>
            </a:r>
            <a:endParaRPr lang="en-US" dirty="0">
              <a:solidFill>
                <a:schemeClr val="tx1">
                  <a:tint val="75000"/>
                </a:schemeClr>
              </a:solidFill>
              <a:latin typeface="+mn-lt"/>
              <a:cs typeface="+mn-cs"/>
            </a:endParaRPr>
          </a:p>
        </p:txBody>
      </p:sp>
    </p:spTree>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143000"/>
          </a:xfrm>
        </p:spPr>
        <p:txBody>
          <a:bodyPr/>
          <a:lstStyle/>
          <a:p>
            <a:r>
              <a:rPr lang="en-US" dirty="0"/>
              <a:t>Inspection Fixtures</a:t>
            </a:r>
          </a:p>
        </p:txBody>
      </p:sp>
      <p:sp>
        <p:nvSpPr>
          <p:cNvPr id="7" name="Subtitle 2"/>
          <p:cNvSpPr txBox="1">
            <a:spLocks/>
          </p:cNvSpPr>
          <p:nvPr/>
        </p:nvSpPr>
        <p:spPr bwMode="auto">
          <a:xfrm>
            <a:off x="4848225" y="6276975"/>
            <a:ext cx="4267200" cy="381000"/>
          </a:xfrm>
          <a:prstGeom prst="rect">
            <a:avLst/>
          </a:prstGeom>
          <a:solidFill>
            <a:schemeClr val="bg1"/>
          </a:solidFill>
          <a:ln w="9525">
            <a:noFill/>
            <a:miter lim="800000"/>
            <a:headEnd/>
            <a:tailEnd/>
          </a:ln>
        </p:spPr>
        <p:txBody>
          <a:bodyPr>
            <a:normAutofit fontScale="92500"/>
          </a:bodyPr>
          <a:lstStyle/>
          <a:p>
            <a:pPr algn="ctr" fontAlgn="auto">
              <a:spcBef>
                <a:spcPct val="20000"/>
              </a:spcBef>
              <a:spcAft>
                <a:spcPts val="0"/>
              </a:spcAft>
              <a:buFont typeface="Arial" charset="0"/>
              <a:buNone/>
              <a:defRPr/>
            </a:pPr>
            <a:r>
              <a:rPr lang="en-US" dirty="0">
                <a:solidFill>
                  <a:schemeClr val="tx1">
                    <a:tint val="75000"/>
                  </a:schemeClr>
                </a:solidFill>
              </a:rPr>
              <a:t>Inspection fixture for Non Destructive Testing</a:t>
            </a:r>
            <a:endParaRPr lang="en-US" dirty="0">
              <a:solidFill>
                <a:schemeClr val="tx1">
                  <a:tint val="75000"/>
                </a:schemeClr>
              </a:solidFill>
              <a:latin typeface="+mn-lt"/>
              <a:cs typeface="+mn-cs"/>
            </a:endParaRPr>
          </a:p>
        </p:txBody>
      </p:sp>
      <p:pic>
        <p:nvPicPr>
          <p:cNvPr id="72706" name="Picture 2" descr="C:\Users\jay.wagamon\AppData\Local\Microsoft\Windows\Temporary Internet Files\Content.Outlook\I58HAZ4W\IMG_1025.JPG"/>
          <p:cNvPicPr>
            <a:picLocks noChangeAspect="1" noChangeArrowheads="1"/>
          </p:cNvPicPr>
          <p:nvPr/>
        </p:nvPicPr>
        <p:blipFill>
          <a:blip r:embed="rId2" cstate="print"/>
          <a:srcRect/>
          <a:stretch>
            <a:fillRect/>
          </a:stretch>
        </p:blipFill>
        <p:spPr bwMode="auto">
          <a:xfrm>
            <a:off x="152400" y="1066800"/>
            <a:ext cx="6096000" cy="4572000"/>
          </a:xfrm>
          <a:prstGeom prst="rect">
            <a:avLst/>
          </a:prstGeom>
          <a:noFill/>
        </p:spPr>
      </p:pic>
      <p:sp>
        <p:nvSpPr>
          <p:cNvPr id="8" name="TextBox 7"/>
          <p:cNvSpPr txBox="1"/>
          <p:nvPr/>
        </p:nvSpPr>
        <p:spPr>
          <a:xfrm>
            <a:off x="6477000" y="1447800"/>
            <a:ext cx="2438400" cy="2677656"/>
          </a:xfrm>
          <a:prstGeom prst="rect">
            <a:avLst/>
          </a:prstGeom>
          <a:noFill/>
        </p:spPr>
        <p:txBody>
          <a:bodyPr wrap="square" rtlCol="0">
            <a:spAutoFit/>
          </a:bodyPr>
          <a:lstStyle/>
          <a:p>
            <a:pPr algn="ctr"/>
            <a:r>
              <a:rPr lang="en-US" sz="2400" b="1" dirty="0"/>
              <a:t>Fixture Details</a:t>
            </a:r>
          </a:p>
          <a:p>
            <a:pPr>
              <a:buFont typeface="Arial" pitchFamily="34" charset="0"/>
              <a:buChar char="•"/>
            </a:pPr>
            <a:r>
              <a:rPr lang="en-US" dirty="0"/>
              <a:t> 42’ long x 11’ tall x 7’ wide</a:t>
            </a:r>
          </a:p>
          <a:p>
            <a:pPr>
              <a:buFont typeface="Arial" pitchFamily="34" charset="0"/>
              <a:buChar char="•"/>
            </a:pPr>
            <a:r>
              <a:rPr lang="en-US" dirty="0"/>
              <a:t> Interchangeable quick change details</a:t>
            </a:r>
          </a:p>
          <a:p>
            <a:pPr>
              <a:buFont typeface="Arial" pitchFamily="34" charset="0"/>
              <a:buChar char="•"/>
            </a:pPr>
            <a:r>
              <a:rPr lang="en-US" dirty="0"/>
              <a:t> Important details have shim-ability</a:t>
            </a:r>
          </a:p>
          <a:p>
            <a:pPr>
              <a:buFont typeface="Arial" pitchFamily="34" charset="0"/>
              <a:buChar char="•"/>
            </a:pPr>
            <a:r>
              <a:rPr lang="en-US" dirty="0"/>
              <a:t> Pins for locating fixture </a:t>
            </a:r>
          </a:p>
        </p:txBody>
      </p:sp>
    </p:spTree>
    <p:extLst>
      <p:ext uri="{BB962C8B-B14F-4D97-AF65-F5344CB8AC3E}">
        <p14:creationId xmlns:p14="http://schemas.microsoft.com/office/powerpoint/2010/main" val="3532106910"/>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
            <a:ext cx="7772400" cy="1143000"/>
          </a:xfrm>
        </p:spPr>
        <p:txBody>
          <a:bodyPr/>
          <a:lstStyle/>
          <a:p>
            <a:r>
              <a:rPr lang="en-US" dirty="0"/>
              <a:t>UL 508A Panel Shop</a:t>
            </a:r>
          </a:p>
        </p:txBody>
      </p:sp>
      <p:sp>
        <p:nvSpPr>
          <p:cNvPr id="3" name="Subtitle 2"/>
          <p:cNvSpPr>
            <a:spLocks noGrp="1"/>
          </p:cNvSpPr>
          <p:nvPr>
            <p:ph type="subTitle" idx="1"/>
          </p:nvPr>
        </p:nvSpPr>
        <p:spPr>
          <a:xfrm>
            <a:off x="533400" y="1447800"/>
            <a:ext cx="8153400" cy="3581400"/>
          </a:xfrm>
        </p:spPr>
        <p:txBody>
          <a:bodyPr>
            <a:normAutofit/>
          </a:bodyPr>
          <a:lstStyle/>
          <a:p>
            <a:pPr>
              <a:buFont typeface="Arial" pitchFamily="34" charset="0"/>
              <a:buChar char="•"/>
            </a:pPr>
            <a:r>
              <a:rPr lang="en-US" sz="2100" dirty="0">
                <a:solidFill>
                  <a:schemeClr val="tx1"/>
                </a:solidFill>
              </a:rPr>
              <a:t>Schematics</a:t>
            </a:r>
          </a:p>
          <a:p>
            <a:pPr>
              <a:buFont typeface="Arial" pitchFamily="34" charset="0"/>
              <a:buChar char="•"/>
            </a:pPr>
            <a:r>
              <a:rPr lang="en-US" sz="2100" dirty="0">
                <a:solidFill>
                  <a:schemeClr val="tx1"/>
                </a:solidFill>
              </a:rPr>
              <a:t>Panel Layouts</a:t>
            </a:r>
          </a:p>
          <a:p>
            <a:pPr>
              <a:buFont typeface="Arial" pitchFamily="34" charset="0"/>
              <a:buChar char="•"/>
            </a:pPr>
            <a:r>
              <a:rPr lang="en-US" sz="2100" dirty="0">
                <a:solidFill>
                  <a:schemeClr val="tx1"/>
                </a:solidFill>
              </a:rPr>
              <a:t>PLC Programming</a:t>
            </a:r>
          </a:p>
          <a:p>
            <a:pPr>
              <a:buFont typeface="Arial" pitchFamily="34" charset="0"/>
              <a:buChar char="•"/>
            </a:pPr>
            <a:r>
              <a:rPr lang="en-US" sz="2100" dirty="0">
                <a:solidFill>
                  <a:schemeClr val="tx1"/>
                </a:solidFill>
              </a:rPr>
              <a:t>Field Wired to Terminal Blocks</a:t>
            </a:r>
          </a:p>
          <a:p>
            <a:pPr>
              <a:buFont typeface="Arial" pitchFamily="34" charset="0"/>
              <a:buChar char="•"/>
            </a:pPr>
            <a:r>
              <a:rPr lang="en-US" sz="2100" dirty="0">
                <a:solidFill>
                  <a:schemeClr val="tx1"/>
                </a:solidFill>
              </a:rPr>
              <a:t>Built to customer specifications</a:t>
            </a:r>
          </a:p>
          <a:p>
            <a:pPr>
              <a:buFont typeface="Arial" pitchFamily="34" charset="0"/>
              <a:buChar char="•"/>
            </a:pPr>
            <a:r>
              <a:rPr lang="en-US" sz="2100" dirty="0">
                <a:solidFill>
                  <a:schemeClr val="tx1"/>
                </a:solidFill>
              </a:rPr>
              <a:t>Prefer COTS parts</a:t>
            </a:r>
          </a:p>
          <a:p>
            <a:pPr>
              <a:buFont typeface="Arial" pitchFamily="34" charset="0"/>
              <a:buChar char="•"/>
            </a:pPr>
            <a:r>
              <a:rPr lang="en-US" sz="2100" dirty="0">
                <a:solidFill>
                  <a:schemeClr val="tx1"/>
                </a:solidFill>
              </a:rPr>
              <a:t>Panels are UL Listed</a:t>
            </a:r>
          </a:p>
          <a:p>
            <a:endParaRPr lang="en-US" sz="2100" dirty="0"/>
          </a:p>
          <a:p>
            <a:endParaRPr lang="en-US" dirty="0"/>
          </a:p>
        </p:txBody>
      </p:sp>
      <p:pic>
        <p:nvPicPr>
          <p:cNvPr id="7" name="Picture 6" descr="wintecdmv3000.jpg"/>
          <p:cNvPicPr>
            <a:picLocks noChangeAspect="1"/>
          </p:cNvPicPr>
          <p:nvPr/>
        </p:nvPicPr>
        <p:blipFill>
          <a:blip r:embed="rId2" cstate="print"/>
          <a:stretch>
            <a:fillRect/>
          </a:stretch>
        </p:blipFill>
        <p:spPr>
          <a:xfrm rot="5400000">
            <a:off x="5943600" y="1828800"/>
            <a:ext cx="3657600" cy="2743200"/>
          </a:xfrm>
          <a:prstGeom prst="rect">
            <a:avLst/>
          </a:prstGeom>
        </p:spPr>
      </p:pic>
      <p:pic>
        <p:nvPicPr>
          <p:cNvPr id="8" name="Picture 7" descr="wintecdmv3000.jpg"/>
          <p:cNvPicPr>
            <a:picLocks noChangeAspect="1"/>
          </p:cNvPicPr>
          <p:nvPr/>
        </p:nvPicPr>
        <p:blipFill>
          <a:blip r:embed="rId3" cstate="print"/>
          <a:stretch>
            <a:fillRect/>
          </a:stretch>
        </p:blipFill>
        <p:spPr>
          <a:xfrm>
            <a:off x="0" y="1447800"/>
            <a:ext cx="2743200" cy="3657600"/>
          </a:xfrm>
          <a:prstGeom prst="rect">
            <a:avLst/>
          </a:prstGeom>
        </p:spPr>
      </p:pic>
      <p:pic>
        <p:nvPicPr>
          <p:cNvPr id="11" name="Picture 10" descr="UL_logo.gif"/>
          <p:cNvPicPr>
            <a:picLocks noChangeAspect="1"/>
          </p:cNvPicPr>
          <p:nvPr/>
        </p:nvPicPr>
        <p:blipFill>
          <a:blip r:embed="rId4" cstate="print"/>
          <a:stretch>
            <a:fillRect/>
          </a:stretch>
        </p:blipFill>
        <p:spPr>
          <a:xfrm>
            <a:off x="7772400" y="381000"/>
            <a:ext cx="514350" cy="47625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wintecdmv3000.jpg"/>
          <p:cNvPicPr>
            <a:picLocks noChangeAspect="1"/>
          </p:cNvPicPr>
          <p:nvPr/>
        </p:nvPicPr>
        <p:blipFill>
          <a:blip r:embed="rId3" cstate="print"/>
          <a:srcRect/>
          <a:stretch>
            <a:fillRect/>
          </a:stretch>
        </p:blipFill>
        <p:spPr bwMode="auto">
          <a:xfrm>
            <a:off x="0" y="2655502"/>
            <a:ext cx="2528888" cy="1814513"/>
          </a:xfrm>
          <a:prstGeom prst="rect">
            <a:avLst/>
          </a:prstGeom>
          <a:noFill/>
          <a:ln w="9525">
            <a:noFill/>
            <a:miter lim="800000"/>
            <a:headEnd/>
            <a:tailEnd/>
          </a:ln>
        </p:spPr>
      </p:pic>
      <p:pic>
        <p:nvPicPr>
          <p:cNvPr id="2053" name="Picture 5" descr="wintecdmv3000.jpg"/>
          <p:cNvPicPr>
            <a:picLocks noChangeAspect="1"/>
          </p:cNvPicPr>
          <p:nvPr/>
        </p:nvPicPr>
        <p:blipFill>
          <a:blip r:embed="rId4" cstate="print"/>
          <a:srcRect/>
          <a:stretch>
            <a:fillRect/>
          </a:stretch>
        </p:blipFill>
        <p:spPr bwMode="auto">
          <a:xfrm>
            <a:off x="7467600" y="2636838"/>
            <a:ext cx="1371600" cy="865188"/>
          </a:xfrm>
          <a:prstGeom prst="rect">
            <a:avLst/>
          </a:prstGeom>
          <a:noFill/>
          <a:ln w="9525">
            <a:noFill/>
            <a:miter lim="800000"/>
            <a:headEnd/>
            <a:tailEnd/>
          </a:ln>
        </p:spPr>
      </p:pic>
      <p:pic>
        <p:nvPicPr>
          <p:cNvPr id="2054" name="Picture 6" descr="wintecdmv3000.jpg"/>
          <p:cNvPicPr>
            <a:picLocks noChangeAspect="1"/>
          </p:cNvPicPr>
          <p:nvPr/>
        </p:nvPicPr>
        <p:blipFill>
          <a:blip r:embed="rId5" cstate="print"/>
          <a:srcRect/>
          <a:stretch>
            <a:fillRect/>
          </a:stretch>
        </p:blipFill>
        <p:spPr bwMode="auto">
          <a:xfrm>
            <a:off x="7562850" y="3788047"/>
            <a:ext cx="1314450" cy="1751013"/>
          </a:xfrm>
          <a:prstGeom prst="rect">
            <a:avLst/>
          </a:prstGeom>
          <a:noFill/>
          <a:ln w="9525">
            <a:noFill/>
            <a:miter lim="800000"/>
            <a:headEnd/>
            <a:tailEnd/>
          </a:ln>
        </p:spPr>
      </p:pic>
      <p:sp>
        <p:nvSpPr>
          <p:cNvPr id="2056" name="Title 1"/>
          <p:cNvSpPr>
            <a:spLocks noGrp="1"/>
          </p:cNvSpPr>
          <p:nvPr>
            <p:ph type="ctrTitle"/>
          </p:nvPr>
        </p:nvSpPr>
        <p:spPr>
          <a:xfrm>
            <a:off x="2743200" y="0"/>
            <a:ext cx="6400800" cy="1143000"/>
          </a:xfrm>
        </p:spPr>
        <p:txBody>
          <a:bodyPr/>
          <a:lstStyle/>
          <a:p>
            <a:pPr eaLnBrk="1" hangingPunct="1"/>
            <a:r>
              <a:rPr lang="en-US" dirty="0"/>
              <a:t>Background</a:t>
            </a:r>
          </a:p>
        </p:txBody>
      </p:sp>
      <p:sp>
        <p:nvSpPr>
          <p:cNvPr id="13" name="Subtitle 12"/>
          <p:cNvSpPr>
            <a:spLocks noGrp="1"/>
          </p:cNvSpPr>
          <p:nvPr>
            <p:ph type="subTitle" idx="1"/>
          </p:nvPr>
        </p:nvSpPr>
        <p:spPr>
          <a:xfrm>
            <a:off x="0" y="1386160"/>
            <a:ext cx="9144000" cy="3657600"/>
          </a:xfrm>
        </p:spPr>
        <p:txBody>
          <a:bodyPr/>
          <a:lstStyle/>
          <a:p>
            <a:pPr>
              <a:buFont typeface="Arial" pitchFamily="34" charset="0"/>
              <a:buChar char="•"/>
              <a:defRPr/>
            </a:pPr>
            <a:r>
              <a:rPr lang="en-US" sz="1800" dirty="0">
                <a:solidFill>
                  <a:schemeClr val="tx1"/>
                </a:solidFill>
              </a:rPr>
              <a:t> Founded in 1992</a:t>
            </a:r>
          </a:p>
          <a:p>
            <a:pPr>
              <a:buFont typeface="Arial" pitchFamily="34" charset="0"/>
              <a:buChar char="•"/>
              <a:defRPr/>
            </a:pPr>
            <a:r>
              <a:rPr lang="en-US" sz="1800" dirty="0">
                <a:solidFill>
                  <a:schemeClr val="tx1"/>
                </a:solidFill>
              </a:rPr>
              <a:t> Located in East Grand Forks, Minnesota</a:t>
            </a:r>
          </a:p>
          <a:p>
            <a:pPr>
              <a:buFont typeface="Arial" pitchFamily="34" charset="0"/>
              <a:buChar char="•"/>
              <a:defRPr/>
            </a:pPr>
            <a:r>
              <a:rPr lang="en-US" sz="1800" dirty="0">
                <a:solidFill>
                  <a:schemeClr val="tx1"/>
                </a:solidFill>
              </a:rPr>
              <a:t> Approximately 60,000 sq ft </a:t>
            </a:r>
          </a:p>
          <a:p>
            <a:pPr>
              <a:buFont typeface="Arial" pitchFamily="34" charset="0"/>
              <a:buChar char="•"/>
              <a:defRPr/>
            </a:pPr>
            <a:r>
              <a:rPr lang="en-US" sz="1800">
                <a:solidFill>
                  <a:schemeClr val="tx1"/>
                </a:solidFill>
              </a:rPr>
              <a:t>70 </a:t>
            </a:r>
            <a:r>
              <a:rPr lang="en-US" sz="1800" dirty="0">
                <a:solidFill>
                  <a:schemeClr val="tx1"/>
                </a:solidFill>
              </a:rPr>
              <a:t>employees</a:t>
            </a:r>
          </a:p>
          <a:p>
            <a:pPr>
              <a:buFont typeface="Arial" pitchFamily="34" charset="0"/>
              <a:buChar char="•"/>
              <a:defRPr/>
            </a:pPr>
            <a:r>
              <a:rPr lang="en-US" sz="1800" dirty="0">
                <a:solidFill>
                  <a:schemeClr val="tx1"/>
                </a:solidFill>
              </a:rPr>
              <a:t> UL 508A Listed Panel Shop (File #E251126)</a:t>
            </a:r>
          </a:p>
          <a:p>
            <a:pPr>
              <a:buFont typeface="Arial" pitchFamily="34" charset="0"/>
              <a:buChar char="•"/>
              <a:defRPr/>
            </a:pPr>
            <a:r>
              <a:rPr lang="en-US" sz="1800" dirty="0">
                <a:solidFill>
                  <a:schemeClr val="tx1"/>
                </a:solidFill>
              </a:rPr>
              <a:t> In-house Electrical and Mechanical Engineering</a:t>
            </a:r>
          </a:p>
          <a:p>
            <a:pPr>
              <a:buFont typeface="Arial" pitchFamily="34" charset="0"/>
              <a:buChar char="•"/>
              <a:defRPr/>
            </a:pPr>
            <a:r>
              <a:rPr lang="en-US" sz="1800" dirty="0">
                <a:solidFill>
                  <a:schemeClr val="tx1"/>
                </a:solidFill>
              </a:rPr>
              <a:t> Quality Assurance Department</a:t>
            </a:r>
          </a:p>
          <a:p>
            <a:pPr>
              <a:buFont typeface="Arial" pitchFamily="34" charset="0"/>
              <a:buChar char="•"/>
              <a:defRPr/>
            </a:pPr>
            <a:r>
              <a:rPr lang="en-US" sz="1800" dirty="0">
                <a:solidFill>
                  <a:schemeClr val="tx1"/>
                </a:solidFill>
              </a:rPr>
              <a:t> Fully Staffed Electrical and Mechanical Assembly</a:t>
            </a:r>
          </a:p>
          <a:p>
            <a:pPr>
              <a:defRPr/>
            </a:pPr>
            <a:endParaRPr lang="en-US" sz="1800" dirty="0"/>
          </a:p>
          <a:p>
            <a:pPr>
              <a:defRPr/>
            </a:pPr>
            <a:endParaRPr lang="en-US" sz="1800" dirty="0"/>
          </a:p>
          <a:p>
            <a:pPr>
              <a:defRPr/>
            </a:pPr>
            <a:endParaRPr lang="en-US" sz="1800" dirty="0"/>
          </a:p>
        </p:txBody>
      </p:sp>
      <p:pic>
        <p:nvPicPr>
          <p:cNvPr id="1029" name="Picture 5"/>
          <p:cNvPicPr>
            <a:picLocks noChangeAspect="1" noChangeArrowheads="1"/>
          </p:cNvPicPr>
          <p:nvPr/>
        </p:nvPicPr>
        <p:blipFill>
          <a:blip r:embed="rId6" cstate="print"/>
          <a:srcRect/>
          <a:stretch>
            <a:fillRect/>
          </a:stretch>
        </p:blipFill>
        <p:spPr bwMode="auto">
          <a:xfrm>
            <a:off x="76200" y="4553495"/>
            <a:ext cx="2114550" cy="1314450"/>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4191000" y="4728889"/>
            <a:ext cx="850300" cy="848271"/>
          </a:xfrm>
          <a:prstGeom prst="rect">
            <a:avLst/>
          </a:prstGeom>
          <a:noFill/>
          <a:ln w="9525">
            <a:noFill/>
            <a:miter lim="800000"/>
            <a:headEnd/>
            <a:tailEnd/>
          </a:ln>
        </p:spPr>
      </p:pic>
      <p:pic>
        <p:nvPicPr>
          <p:cNvPr id="14" name="Picture 1"/>
          <p:cNvPicPr>
            <a:picLocks noChangeAspect="1" noChangeArrowheads="1"/>
          </p:cNvPicPr>
          <p:nvPr/>
        </p:nvPicPr>
        <p:blipFill>
          <a:blip r:embed="rId8" cstate="print"/>
          <a:srcRect/>
          <a:stretch>
            <a:fillRect/>
          </a:stretch>
        </p:blipFill>
        <p:spPr bwMode="auto">
          <a:xfrm>
            <a:off x="6476999" y="1219200"/>
            <a:ext cx="2527829" cy="1295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ACB4E712-46F3-452B-BB69-D31D7DD010B8}"/>
              </a:ext>
            </a:extLst>
          </p:cNvPr>
          <p:cNvPicPr>
            <a:picLocks noChangeAspect="1"/>
          </p:cNvPicPr>
          <p:nvPr/>
        </p:nvPicPr>
        <p:blipFill>
          <a:blip r:embed="rId9"/>
          <a:stretch>
            <a:fillRect/>
          </a:stretch>
        </p:blipFill>
        <p:spPr>
          <a:xfrm>
            <a:off x="275948" y="1050536"/>
            <a:ext cx="2217053" cy="184506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
            <a:ext cx="6477000" cy="1143000"/>
          </a:xfrm>
        </p:spPr>
        <p:txBody>
          <a:bodyPr/>
          <a:lstStyle/>
          <a:p>
            <a:r>
              <a:rPr lang="en-US" dirty="0"/>
              <a:t>Documentation</a:t>
            </a:r>
          </a:p>
        </p:txBody>
      </p:sp>
      <p:sp>
        <p:nvSpPr>
          <p:cNvPr id="3" name="Subtitle 2"/>
          <p:cNvSpPr>
            <a:spLocks noGrp="1"/>
          </p:cNvSpPr>
          <p:nvPr>
            <p:ph type="subTitle" idx="1"/>
          </p:nvPr>
        </p:nvSpPr>
        <p:spPr>
          <a:xfrm>
            <a:off x="533400" y="1447800"/>
            <a:ext cx="8153400" cy="4267200"/>
          </a:xfrm>
        </p:spPr>
        <p:txBody>
          <a:bodyPr>
            <a:normAutofit fontScale="92500" lnSpcReduction="10000"/>
          </a:bodyPr>
          <a:lstStyle/>
          <a:p>
            <a:r>
              <a:rPr lang="en-US" sz="2800" dirty="0">
                <a:solidFill>
                  <a:schemeClr val="tx1"/>
                </a:solidFill>
              </a:rPr>
              <a:t>Documentation is created and released in electronic format</a:t>
            </a:r>
          </a:p>
          <a:p>
            <a:pPr>
              <a:buFont typeface="Arial" pitchFamily="34" charset="0"/>
              <a:buChar char="•"/>
            </a:pPr>
            <a:r>
              <a:rPr lang="en-US" sz="2800" dirty="0">
                <a:solidFill>
                  <a:schemeClr val="tx1"/>
                </a:solidFill>
              </a:rPr>
              <a:t>3D Solid model</a:t>
            </a:r>
          </a:p>
          <a:p>
            <a:pPr>
              <a:buFont typeface="Arial" pitchFamily="34" charset="0"/>
              <a:buChar char="•"/>
            </a:pPr>
            <a:r>
              <a:rPr lang="en-US" sz="2800" dirty="0">
                <a:solidFill>
                  <a:schemeClr val="tx1"/>
                </a:solidFill>
              </a:rPr>
              <a:t>Schematics *</a:t>
            </a:r>
          </a:p>
          <a:p>
            <a:pPr>
              <a:buFont typeface="Arial" pitchFamily="34" charset="0"/>
              <a:buChar char="•"/>
            </a:pPr>
            <a:r>
              <a:rPr lang="en-US" sz="2800" dirty="0">
                <a:solidFill>
                  <a:schemeClr val="tx1"/>
                </a:solidFill>
              </a:rPr>
              <a:t>PLC Program</a:t>
            </a:r>
          </a:p>
          <a:p>
            <a:pPr>
              <a:buFont typeface="Arial" pitchFamily="34" charset="0"/>
              <a:buChar char="•"/>
            </a:pPr>
            <a:r>
              <a:rPr lang="en-US" sz="2800" dirty="0">
                <a:solidFill>
                  <a:schemeClr val="tx1"/>
                </a:solidFill>
              </a:rPr>
              <a:t>Operator Manual *</a:t>
            </a:r>
          </a:p>
          <a:p>
            <a:pPr>
              <a:buFont typeface="Arial" pitchFamily="34" charset="0"/>
              <a:buChar char="•"/>
            </a:pPr>
            <a:r>
              <a:rPr lang="en-US" sz="2800" dirty="0">
                <a:solidFill>
                  <a:schemeClr val="tx1"/>
                </a:solidFill>
              </a:rPr>
              <a:t>Maintenance Manual *</a:t>
            </a:r>
          </a:p>
          <a:p>
            <a:pPr>
              <a:buFont typeface="Arial" pitchFamily="34" charset="0"/>
              <a:buChar char="•"/>
            </a:pPr>
            <a:r>
              <a:rPr lang="en-US" sz="2800" dirty="0">
                <a:solidFill>
                  <a:schemeClr val="tx1"/>
                </a:solidFill>
              </a:rPr>
              <a:t>Bill of Material</a:t>
            </a:r>
          </a:p>
          <a:p>
            <a:pPr>
              <a:buFont typeface="Arial" pitchFamily="34" charset="0"/>
              <a:buChar char="•"/>
            </a:pPr>
            <a:r>
              <a:rPr lang="en-US" sz="2800" dirty="0">
                <a:solidFill>
                  <a:schemeClr val="tx1"/>
                </a:solidFill>
              </a:rPr>
              <a:t>Wear Parts Prints *</a:t>
            </a:r>
          </a:p>
          <a:p>
            <a:endParaRPr lang="en-US" sz="2100" dirty="0">
              <a:solidFill>
                <a:schemeClr val="tx1"/>
              </a:solidFill>
            </a:endParaRPr>
          </a:p>
          <a:p>
            <a:r>
              <a:rPr lang="en-US" sz="2300" dirty="0">
                <a:solidFill>
                  <a:schemeClr val="tx1"/>
                </a:solidFill>
              </a:rPr>
              <a:t>* Provided in Printed media in addition to the electronic format.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378"/>
            <a:ext cx="6705600" cy="1143000"/>
          </a:xfrm>
        </p:spPr>
        <p:txBody>
          <a:bodyPr>
            <a:normAutofit/>
          </a:bodyPr>
          <a:lstStyle/>
          <a:p>
            <a:r>
              <a:rPr lang="en-US" sz="3200" dirty="0"/>
              <a:t>Why NVM?</a:t>
            </a:r>
          </a:p>
        </p:txBody>
      </p:sp>
      <p:sp>
        <p:nvSpPr>
          <p:cNvPr id="4" name="Subtitle 2"/>
          <p:cNvSpPr txBox="1">
            <a:spLocks/>
          </p:cNvSpPr>
          <p:nvPr/>
        </p:nvSpPr>
        <p:spPr>
          <a:xfrm>
            <a:off x="914400" y="4572000"/>
            <a:ext cx="7620000" cy="2286000"/>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prstClr val="black"/>
                </a:solidFill>
              </a:rPr>
              <a:t>Fast</a:t>
            </a:r>
          </a:p>
          <a:p>
            <a:r>
              <a:rPr lang="en-US" sz="2000" dirty="0">
                <a:solidFill>
                  <a:prstClr val="black"/>
                </a:solidFill>
              </a:rPr>
              <a:t>One Shop Stop</a:t>
            </a:r>
          </a:p>
          <a:p>
            <a:pPr lvl="1"/>
            <a:r>
              <a:rPr lang="en-US" sz="1600" dirty="0">
                <a:solidFill>
                  <a:prstClr val="black"/>
                </a:solidFill>
              </a:rPr>
              <a:t>Design	</a:t>
            </a:r>
          </a:p>
          <a:p>
            <a:pPr lvl="2"/>
            <a:r>
              <a:rPr lang="en-US" sz="1400" dirty="0">
                <a:solidFill>
                  <a:prstClr val="black"/>
                </a:solidFill>
              </a:rPr>
              <a:t>Mechanical Design</a:t>
            </a:r>
          </a:p>
          <a:p>
            <a:pPr lvl="2"/>
            <a:r>
              <a:rPr lang="en-US" sz="1400" dirty="0">
                <a:solidFill>
                  <a:prstClr val="black"/>
                </a:solidFill>
              </a:rPr>
              <a:t>Electrical Design</a:t>
            </a:r>
          </a:p>
          <a:p>
            <a:pPr lvl="2"/>
            <a:r>
              <a:rPr lang="en-US" sz="1400" dirty="0">
                <a:solidFill>
                  <a:prstClr val="black"/>
                </a:solidFill>
              </a:rPr>
              <a:t>Programming</a:t>
            </a:r>
          </a:p>
          <a:p>
            <a:pPr lvl="1"/>
            <a:endParaRPr lang="en-US" sz="1600" dirty="0">
              <a:solidFill>
                <a:prstClr val="black"/>
              </a:solidFill>
            </a:endParaRPr>
          </a:p>
          <a:p>
            <a:pPr lvl="1"/>
            <a:r>
              <a:rPr lang="en-US" sz="1600" dirty="0">
                <a:solidFill>
                  <a:prstClr val="black"/>
                </a:solidFill>
              </a:rPr>
              <a:t>Machining</a:t>
            </a:r>
          </a:p>
          <a:p>
            <a:pPr lvl="1"/>
            <a:r>
              <a:rPr lang="en-US" sz="1600" dirty="0">
                <a:solidFill>
                  <a:prstClr val="black"/>
                </a:solidFill>
              </a:rPr>
              <a:t>Assembly</a:t>
            </a:r>
          </a:p>
          <a:p>
            <a:pPr lvl="1"/>
            <a:r>
              <a:rPr lang="en-US" sz="1600" dirty="0">
                <a:solidFill>
                  <a:prstClr val="black"/>
                </a:solidFill>
              </a:rPr>
              <a:t>Fabrication</a:t>
            </a:r>
          </a:p>
          <a:p>
            <a:pPr lvl="1"/>
            <a:r>
              <a:rPr lang="en-US" sz="1600" dirty="0">
                <a:solidFill>
                  <a:prstClr val="black"/>
                </a:solidFill>
              </a:rPr>
              <a:t>Inspection</a:t>
            </a:r>
          </a:p>
          <a:p>
            <a:r>
              <a:rPr lang="en-US" sz="2000" dirty="0">
                <a:solidFill>
                  <a:prstClr val="black"/>
                </a:solidFill>
              </a:rPr>
              <a:t>Quality	</a:t>
            </a:r>
            <a:r>
              <a:rPr lang="en-US" sz="2800" dirty="0">
                <a:solidFill>
                  <a:prstClr val="black"/>
                </a:solidFill>
              </a:rPr>
              <a:t>	</a:t>
            </a:r>
          </a:p>
          <a:p>
            <a:pPr lvl="1"/>
            <a:endParaRPr lang="en-US" dirty="0">
              <a:solidFill>
                <a:prstClr val="black"/>
              </a:solidFill>
            </a:endParaRPr>
          </a:p>
        </p:txBody>
      </p:sp>
      <p:pic>
        <p:nvPicPr>
          <p:cNvPr id="6" name="Picture 5"/>
          <p:cNvPicPr>
            <a:picLocks noChangeAspect="1"/>
          </p:cNvPicPr>
          <p:nvPr/>
        </p:nvPicPr>
        <p:blipFill>
          <a:blip r:embed="rId2"/>
          <a:stretch>
            <a:fillRect/>
          </a:stretch>
        </p:blipFill>
        <p:spPr>
          <a:xfrm>
            <a:off x="457200" y="1066800"/>
            <a:ext cx="8008783" cy="3224212"/>
          </a:xfrm>
          <a:prstGeom prst="rect">
            <a:avLst/>
          </a:prstGeom>
        </p:spPr>
      </p:pic>
    </p:spTree>
    <p:extLst>
      <p:ext uri="{BB962C8B-B14F-4D97-AF65-F5344CB8AC3E}">
        <p14:creationId xmlns:p14="http://schemas.microsoft.com/office/powerpoint/2010/main" val="747898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237" y="5622229"/>
            <a:ext cx="2790826" cy="77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txBox="1">
            <a:spLocks/>
          </p:cNvSpPr>
          <p:nvPr/>
        </p:nvSpPr>
        <p:spPr bwMode="auto">
          <a:xfrm>
            <a:off x="0" y="1257299"/>
            <a:ext cx="9144000" cy="3886200"/>
          </a:xfrm>
          <a:prstGeom prst="rect">
            <a:avLst/>
          </a:prstGeom>
          <a:noFill/>
          <a:ln w="9525">
            <a:noFill/>
            <a:miter lim="800000"/>
            <a:headEnd/>
            <a:tailEnd/>
          </a:ln>
        </p:spPr>
        <p:txBody>
          <a:bodyPr>
            <a:normAutofit/>
          </a:bodyPr>
          <a:lstStyle/>
          <a:p>
            <a:pPr fontAlgn="auto">
              <a:spcBef>
                <a:spcPct val="20000"/>
              </a:spcBef>
              <a:spcAft>
                <a:spcPts val="0"/>
              </a:spcAft>
              <a:buFont typeface="Arial" pitchFamily="34" charset="0"/>
              <a:buChar char="•"/>
              <a:defRPr/>
            </a:pPr>
            <a:r>
              <a:rPr lang="en-US" sz="2400" i="1" dirty="0">
                <a:latin typeface="+mn-lt"/>
                <a:cs typeface="+mn-cs"/>
              </a:rPr>
              <a:t>Industries Served</a:t>
            </a:r>
            <a:r>
              <a:rPr lang="en-US" sz="2400" dirty="0">
                <a:latin typeface="+mn-lt"/>
                <a:cs typeface="+mn-cs"/>
              </a:rPr>
              <a:t>:</a:t>
            </a:r>
          </a:p>
          <a:p>
            <a:pPr lvl="1">
              <a:spcBef>
                <a:spcPct val="20000"/>
              </a:spcBef>
              <a:buFont typeface="Arial" pitchFamily="34" charset="0"/>
              <a:buChar char="•"/>
              <a:defRPr/>
            </a:pPr>
            <a:r>
              <a:rPr lang="en-US" sz="2000" b="1" dirty="0"/>
              <a:t>Aerospace Equipment Manufacturing</a:t>
            </a:r>
          </a:p>
          <a:p>
            <a:pPr lvl="1" fontAlgn="auto">
              <a:spcBef>
                <a:spcPct val="20000"/>
              </a:spcBef>
              <a:spcAft>
                <a:spcPts val="0"/>
              </a:spcAft>
              <a:buFont typeface="Arial" pitchFamily="34" charset="0"/>
              <a:buChar char="•"/>
              <a:defRPr/>
            </a:pPr>
            <a:r>
              <a:rPr lang="en-US" sz="2000" b="1" dirty="0">
                <a:latin typeface="+mn-lt"/>
                <a:cs typeface="+mn-cs"/>
              </a:rPr>
              <a:t>Window Manufacturing</a:t>
            </a:r>
          </a:p>
          <a:p>
            <a:pPr lvl="1" fontAlgn="auto">
              <a:spcBef>
                <a:spcPct val="20000"/>
              </a:spcBef>
              <a:spcAft>
                <a:spcPts val="0"/>
              </a:spcAft>
              <a:buFont typeface="Arial" pitchFamily="34" charset="0"/>
              <a:buChar char="•"/>
              <a:defRPr/>
            </a:pPr>
            <a:r>
              <a:rPr lang="en-US" sz="2000" b="1" dirty="0">
                <a:latin typeface="+mn-lt"/>
                <a:cs typeface="+mn-cs"/>
              </a:rPr>
              <a:t>Recreational Vehicle Manufacturing</a:t>
            </a:r>
          </a:p>
          <a:p>
            <a:pPr lvl="1" fontAlgn="auto">
              <a:spcBef>
                <a:spcPct val="20000"/>
              </a:spcBef>
              <a:spcAft>
                <a:spcPts val="0"/>
              </a:spcAft>
              <a:buFont typeface="Arial" pitchFamily="34" charset="0"/>
              <a:buChar char="•"/>
              <a:defRPr/>
            </a:pPr>
            <a:r>
              <a:rPr lang="en-US" sz="2000" b="1" dirty="0"/>
              <a:t>Agriculture Equipment Manufacturing</a:t>
            </a:r>
            <a:endParaRPr lang="en-US" sz="2000" b="1" dirty="0">
              <a:latin typeface="+mn-lt"/>
              <a:cs typeface="+mn-cs"/>
            </a:endParaRPr>
          </a:p>
          <a:p>
            <a:pPr lvl="1" fontAlgn="auto">
              <a:spcBef>
                <a:spcPct val="20000"/>
              </a:spcBef>
              <a:spcAft>
                <a:spcPts val="0"/>
              </a:spcAft>
              <a:buFont typeface="Arial" pitchFamily="34" charset="0"/>
              <a:buChar char="•"/>
              <a:defRPr/>
            </a:pPr>
            <a:r>
              <a:rPr lang="en-US" sz="2000" b="1" dirty="0">
                <a:latin typeface="+mn-lt"/>
                <a:cs typeface="+mn-cs"/>
              </a:rPr>
              <a:t>Material Handling</a:t>
            </a:r>
          </a:p>
          <a:p>
            <a:pPr lvl="1" fontAlgn="auto">
              <a:spcBef>
                <a:spcPct val="20000"/>
              </a:spcBef>
              <a:spcAft>
                <a:spcPts val="0"/>
              </a:spcAft>
              <a:buFont typeface="Arial" pitchFamily="34" charset="0"/>
              <a:buChar char="•"/>
              <a:defRPr/>
            </a:pPr>
            <a:r>
              <a:rPr lang="en-US" sz="2000" b="1" dirty="0">
                <a:latin typeface="+mn-lt"/>
                <a:cs typeface="+mn-cs"/>
              </a:rPr>
              <a:t>Packaging</a:t>
            </a:r>
            <a:endParaRPr lang="en-US" sz="2400" dirty="0">
              <a:latin typeface="+mn-lt"/>
              <a:cs typeface="+mn-cs"/>
            </a:endParaRPr>
          </a:p>
        </p:txBody>
      </p:sp>
      <p:pic>
        <p:nvPicPr>
          <p:cNvPr id="616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2830" y="4372123"/>
            <a:ext cx="2280904" cy="77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262" y="3733940"/>
            <a:ext cx="1312236" cy="131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Title 1"/>
          <p:cNvSpPr>
            <a:spLocks noGrp="1"/>
          </p:cNvSpPr>
          <p:nvPr>
            <p:ph type="ctrTitle"/>
          </p:nvPr>
        </p:nvSpPr>
        <p:spPr>
          <a:xfrm>
            <a:off x="2743200" y="0"/>
            <a:ext cx="6400800" cy="1143000"/>
          </a:xfrm>
        </p:spPr>
        <p:txBody>
          <a:bodyPr/>
          <a:lstStyle/>
          <a:p>
            <a:pPr eaLnBrk="1" hangingPunct="1"/>
            <a:r>
              <a:rPr lang="en-US" dirty="0"/>
              <a:t>Customers</a:t>
            </a:r>
            <a:br>
              <a:rPr lang="en-US" dirty="0"/>
            </a:br>
            <a:endParaRPr lang="en-US" sz="2400" dirty="0"/>
          </a:p>
        </p:txBody>
      </p:sp>
      <p:pic>
        <p:nvPicPr>
          <p:cNvPr id="60420" name="Picture 4"/>
          <p:cNvPicPr>
            <a:picLocks noChangeAspect="1" noChangeArrowheads="1"/>
          </p:cNvPicPr>
          <p:nvPr/>
        </p:nvPicPr>
        <p:blipFill>
          <a:blip r:embed="rId6" cstate="print"/>
          <a:srcRect/>
          <a:stretch>
            <a:fillRect/>
          </a:stretch>
        </p:blipFill>
        <p:spPr bwMode="auto">
          <a:xfrm>
            <a:off x="3763650" y="617538"/>
            <a:ext cx="4356615" cy="1066800"/>
          </a:xfrm>
          <a:prstGeom prst="rect">
            <a:avLst/>
          </a:prstGeom>
          <a:noFill/>
          <a:ln w="9525">
            <a:noFill/>
            <a:miter lim="800000"/>
            <a:headEnd/>
            <a:tailEnd/>
          </a:ln>
        </p:spPr>
      </p:pic>
      <p:pic>
        <p:nvPicPr>
          <p:cNvPr id="60421" name="Picture 5"/>
          <p:cNvPicPr>
            <a:picLocks noChangeAspect="1" noChangeArrowheads="1"/>
          </p:cNvPicPr>
          <p:nvPr/>
        </p:nvPicPr>
        <p:blipFill>
          <a:blip r:embed="rId7" cstate="print"/>
          <a:srcRect/>
          <a:stretch>
            <a:fillRect/>
          </a:stretch>
        </p:blipFill>
        <p:spPr bwMode="auto">
          <a:xfrm>
            <a:off x="3129273" y="3335496"/>
            <a:ext cx="3816719" cy="633413"/>
          </a:xfrm>
          <a:prstGeom prst="rect">
            <a:avLst/>
          </a:prstGeom>
          <a:noFill/>
          <a:ln w="9525">
            <a:noFill/>
            <a:miter lim="800000"/>
            <a:headEnd/>
            <a:tailEnd/>
          </a:ln>
        </p:spPr>
      </p:pic>
      <p:pic>
        <p:nvPicPr>
          <p:cNvPr id="60425" name="Picture 9"/>
          <p:cNvPicPr>
            <a:picLocks noChangeAspect="1" noChangeArrowheads="1"/>
          </p:cNvPicPr>
          <p:nvPr/>
        </p:nvPicPr>
        <p:blipFill>
          <a:blip r:embed="rId8" cstate="print"/>
          <a:srcRect/>
          <a:stretch>
            <a:fillRect/>
          </a:stretch>
        </p:blipFill>
        <p:spPr bwMode="auto">
          <a:xfrm>
            <a:off x="3491134" y="4804717"/>
            <a:ext cx="2652492" cy="900113"/>
          </a:xfrm>
          <a:prstGeom prst="rect">
            <a:avLst/>
          </a:prstGeom>
          <a:noFill/>
          <a:ln w="9525">
            <a:noFill/>
            <a:miter lim="800000"/>
            <a:headEnd/>
            <a:tailEnd/>
          </a:ln>
        </p:spPr>
      </p:pic>
      <p:pic>
        <p:nvPicPr>
          <p:cNvPr id="60426" name="Picture 10"/>
          <p:cNvPicPr>
            <a:picLocks noChangeAspect="1" noChangeArrowheads="1"/>
          </p:cNvPicPr>
          <p:nvPr/>
        </p:nvPicPr>
        <p:blipFill>
          <a:blip r:embed="rId9" cstate="print"/>
          <a:srcRect/>
          <a:stretch>
            <a:fillRect/>
          </a:stretch>
        </p:blipFill>
        <p:spPr bwMode="auto">
          <a:xfrm>
            <a:off x="7394920" y="4642150"/>
            <a:ext cx="1600200" cy="1097355"/>
          </a:xfrm>
          <a:prstGeom prst="rect">
            <a:avLst/>
          </a:prstGeom>
          <a:noFill/>
          <a:ln w="9525">
            <a:noFill/>
            <a:miter lim="800000"/>
            <a:headEnd/>
            <a:tailEnd/>
          </a:ln>
        </p:spPr>
      </p:pic>
      <p:pic>
        <p:nvPicPr>
          <p:cNvPr id="33793" name="Picture 1"/>
          <p:cNvPicPr>
            <a:picLocks noChangeAspect="1" noChangeArrowheads="1"/>
          </p:cNvPicPr>
          <p:nvPr/>
        </p:nvPicPr>
        <p:blipFill>
          <a:blip r:embed="rId10" cstate="print"/>
          <a:srcRect/>
          <a:stretch>
            <a:fillRect/>
          </a:stretch>
        </p:blipFill>
        <p:spPr bwMode="auto">
          <a:xfrm>
            <a:off x="5309877" y="2816042"/>
            <a:ext cx="3426672" cy="528766"/>
          </a:xfrm>
          <a:prstGeom prst="rect">
            <a:avLst/>
          </a:prstGeom>
          <a:noFill/>
          <a:ln w="9525">
            <a:noFill/>
            <a:miter lim="800000"/>
            <a:headEnd/>
            <a:tailEnd/>
          </a:ln>
        </p:spPr>
      </p:pic>
      <p:pic>
        <p:nvPicPr>
          <p:cNvPr id="27651" name="Picture 3"/>
          <p:cNvPicPr>
            <a:picLocks noChangeAspect="1" noChangeArrowheads="1"/>
          </p:cNvPicPr>
          <p:nvPr/>
        </p:nvPicPr>
        <p:blipFill>
          <a:blip r:embed="rId11" cstate="print"/>
          <a:srcRect/>
          <a:stretch>
            <a:fillRect/>
          </a:stretch>
        </p:blipFill>
        <p:spPr bwMode="auto">
          <a:xfrm>
            <a:off x="6287775" y="4732793"/>
            <a:ext cx="1219200" cy="821411"/>
          </a:xfrm>
          <a:prstGeom prst="rect">
            <a:avLst/>
          </a:prstGeom>
          <a:noFill/>
          <a:ln w="9525">
            <a:noFill/>
            <a:miter lim="800000"/>
            <a:headEnd/>
            <a:tailEnd/>
          </a:ln>
        </p:spPr>
      </p:pic>
      <p:pic>
        <p:nvPicPr>
          <p:cNvPr id="27652" name="Picture 4"/>
          <p:cNvPicPr>
            <a:picLocks noChangeAspect="1" noChangeArrowheads="1"/>
          </p:cNvPicPr>
          <p:nvPr/>
        </p:nvPicPr>
        <p:blipFill>
          <a:blip r:embed="rId12" cstate="print"/>
          <a:srcRect/>
          <a:stretch>
            <a:fillRect/>
          </a:stretch>
        </p:blipFill>
        <p:spPr bwMode="auto">
          <a:xfrm>
            <a:off x="185593" y="4267200"/>
            <a:ext cx="966395" cy="1171575"/>
          </a:xfrm>
          <a:prstGeom prst="rect">
            <a:avLst/>
          </a:prstGeom>
          <a:noFill/>
          <a:ln w="9525">
            <a:noFill/>
            <a:miter lim="800000"/>
            <a:headEnd/>
            <a:tailEnd/>
          </a:ln>
        </p:spPr>
      </p:pic>
      <p:pic>
        <p:nvPicPr>
          <p:cNvPr id="6146" name="Picture 2" descr="Rolls-Royce – link to home p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4993" y="5755056"/>
            <a:ext cx="2638592" cy="61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145" y="5555206"/>
            <a:ext cx="2447924" cy="937714"/>
          </a:xfrm>
          <a:prstGeom prst="rect">
            <a:avLst/>
          </a:prstGeom>
        </p:spPr>
      </p:pic>
      <p:sp>
        <p:nvSpPr>
          <p:cNvPr id="3" name="AutoShape 4" descr="Image result for United Technologies Goodri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Image result for thrush aerospac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Image result for thrush aerospace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76935" y="1998036"/>
            <a:ext cx="1828800" cy="60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9169" b="27190"/>
          <a:stretch/>
        </p:blipFill>
        <p:spPr bwMode="auto">
          <a:xfrm>
            <a:off x="7100433" y="3924589"/>
            <a:ext cx="188912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14" descr="Image result for caterpillar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9" name="Picture 1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2782" b="17666"/>
          <a:stretch/>
        </p:blipFill>
        <p:spPr bwMode="auto">
          <a:xfrm>
            <a:off x="5540928" y="3855720"/>
            <a:ext cx="1571626"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2248" y="1314821"/>
            <a:ext cx="2336370" cy="59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Electroimpact bann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49008" y="1803530"/>
            <a:ext cx="2322756" cy="96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562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2743200" y="0"/>
            <a:ext cx="6400800" cy="1143000"/>
          </a:xfrm>
        </p:spPr>
        <p:txBody>
          <a:bodyPr/>
          <a:lstStyle/>
          <a:p>
            <a:pPr eaLnBrk="1" hangingPunct="1"/>
            <a:r>
              <a:rPr lang="en-US"/>
              <a:t>Automation Capabilities</a:t>
            </a:r>
            <a:br>
              <a:rPr lang="en-US"/>
            </a:br>
            <a:r>
              <a:rPr lang="en-US" sz="2400"/>
              <a:t>Automated Equipment</a:t>
            </a:r>
          </a:p>
        </p:txBody>
      </p:sp>
      <p:sp>
        <p:nvSpPr>
          <p:cNvPr id="3" name="Subtitle 2"/>
          <p:cNvSpPr>
            <a:spLocks noGrp="1"/>
          </p:cNvSpPr>
          <p:nvPr>
            <p:ph type="subTitle" idx="1"/>
          </p:nvPr>
        </p:nvSpPr>
        <p:spPr>
          <a:xfrm>
            <a:off x="0" y="1066800"/>
            <a:ext cx="9144000" cy="4267200"/>
          </a:xfrm>
        </p:spPr>
        <p:txBody>
          <a:bodyPr rtlCol="0">
            <a:normAutofit/>
          </a:bodyPr>
          <a:lstStyle/>
          <a:p>
            <a:pPr algn="l" eaLnBrk="1" fontAlgn="auto" hangingPunct="1">
              <a:spcAft>
                <a:spcPts val="0"/>
              </a:spcAft>
              <a:buFont typeface="Arial" pitchFamily="34" charset="0"/>
              <a:buChar char="•"/>
              <a:defRPr/>
            </a:pPr>
            <a:r>
              <a:rPr lang="en-US" sz="2400" i="1" dirty="0">
                <a:solidFill>
                  <a:schemeClr val="tx1"/>
                </a:solidFill>
              </a:rPr>
              <a:t>Component Processing Equipment</a:t>
            </a:r>
          </a:p>
          <a:p>
            <a:pPr lvl="1" algn="l" eaLnBrk="1" fontAlgn="auto" hangingPunct="1">
              <a:spcAft>
                <a:spcPts val="0"/>
              </a:spcAft>
              <a:buFont typeface="Arial" pitchFamily="34" charset="0"/>
              <a:buChar char="•"/>
              <a:defRPr/>
            </a:pPr>
            <a:r>
              <a:rPr lang="en-US" sz="2000" b="1" dirty="0">
                <a:solidFill>
                  <a:schemeClr val="tx1"/>
                </a:solidFill>
              </a:rPr>
              <a:t>Automatic Saws</a:t>
            </a:r>
          </a:p>
          <a:p>
            <a:pPr lvl="1" algn="l" eaLnBrk="1" fontAlgn="auto" hangingPunct="1">
              <a:spcAft>
                <a:spcPts val="0"/>
              </a:spcAft>
              <a:buFont typeface="Arial" pitchFamily="34" charset="0"/>
              <a:buChar char="•"/>
              <a:defRPr/>
            </a:pPr>
            <a:r>
              <a:rPr lang="en-US" sz="2000" b="1" dirty="0">
                <a:solidFill>
                  <a:schemeClr val="tx1"/>
                </a:solidFill>
              </a:rPr>
              <a:t>Automatic Drilling Machines</a:t>
            </a:r>
          </a:p>
          <a:p>
            <a:pPr lvl="1" algn="l" eaLnBrk="1" fontAlgn="auto" hangingPunct="1">
              <a:spcAft>
                <a:spcPts val="0"/>
              </a:spcAft>
              <a:buFont typeface="Arial" pitchFamily="34" charset="0"/>
              <a:buChar char="•"/>
              <a:defRPr/>
            </a:pPr>
            <a:r>
              <a:rPr lang="en-US" sz="2000" b="1" dirty="0">
                <a:solidFill>
                  <a:schemeClr val="tx1"/>
                </a:solidFill>
              </a:rPr>
              <a:t>Automatic Drilling and Grinding Machine</a:t>
            </a:r>
          </a:p>
          <a:p>
            <a:pPr lvl="1" algn="l">
              <a:buFont typeface="Arial" pitchFamily="34" charset="0"/>
              <a:buChar char="•"/>
              <a:defRPr/>
            </a:pPr>
            <a:r>
              <a:rPr lang="en-US" sz="2000" b="1" dirty="0">
                <a:solidFill>
                  <a:schemeClr val="tx1"/>
                </a:solidFill>
              </a:rPr>
              <a:t>Automated Punch Press</a:t>
            </a:r>
          </a:p>
          <a:p>
            <a:pPr lvl="1" algn="l">
              <a:buFont typeface="Arial" pitchFamily="34" charset="0"/>
              <a:buChar char="•"/>
              <a:defRPr/>
            </a:pPr>
            <a:r>
              <a:rPr lang="en-US" sz="2000" b="1" dirty="0">
                <a:solidFill>
                  <a:schemeClr val="tx1"/>
                </a:solidFill>
              </a:rPr>
              <a:t>Drill and Notch Machine</a:t>
            </a:r>
          </a:p>
          <a:p>
            <a:pPr lvl="1" algn="l">
              <a:buFont typeface="Arial" pitchFamily="34" charset="0"/>
              <a:buChar char="•"/>
              <a:defRPr/>
            </a:pPr>
            <a:r>
              <a:rPr lang="en-US" sz="2000" b="1" dirty="0">
                <a:solidFill>
                  <a:schemeClr val="tx1"/>
                </a:solidFill>
              </a:rPr>
              <a:t>Ergonomic Lift Assist</a:t>
            </a:r>
          </a:p>
          <a:p>
            <a:pPr lvl="1" algn="l" eaLnBrk="1" fontAlgn="auto" hangingPunct="1">
              <a:spcAft>
                <a:spcPts val="0"/>
              </a:spcAft>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4" name="Picture 3" descr="Y:\Polaris\414257 stud press\Full Machine.JPG"/>
          <p:cNvPicPr/>
          <p:nvPr/>
        </p:nvPicPr>
        <p:blipFill>
          <a:blip r:embed="rId3" cstate="print"/>
          <a:srcRect/>
          <a:stretch>
            <a:fillRect/>
          </a:stretch>
        </p:blipFill>
        <p:spPr bwMode="auto">
          <a:xfrm rot="5400000">
            <a:off x="4572000" y="2286000"/>
            <a:ext cx="4876800" cy="3048000"/>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5943600" cy="1143000"/>
          </a:xfrm>
        </p:spPr>
        <p:txBody>
          <a:bodyPr>
            <a:normAutofit/>
          </a:bodyPr>
          <a:lstStyle/>
          <a:p>
            <a:r>
              <a:rPr lang="en-US" dirty="0"/>
              <a:t>Automation</a:t>
            </a:r>
            <a:br>
              <a:rPr lang="en-US" dirty="0"/>
            </a:br>
            <a:r>
              <a:rPr lang="en-US" sz="2000" dirty="0"/>
              <a:t>Mobile Robotic Drilling and Fastening System</a:t>
            </a:r>
            <a:endParaRPr lang="en-US" dirty="0"/>
          </a:p>
        </p:txBody>
      </p:sp>
      <p:pic>
        <p:nvPicPr>
          <p:cNvPr id="69634" name="Picture 2"/>
          <p:cNvPicPr>
            <a:picLocks noGrp="1" noChangeAspect="1" noChangeArrowheads="1"/>
          </p:cNvPicPr>
          <p:nvPr>
            <p:ph idx="1"/>
          </p:nvPr>
        </p:nvPicPr>
        <p:blipFill>
          <a:blip r:embed="rId2" cstate="print"/>
          <a:srcRect/>
          <a:stretch>
            <a:fillRect/>
          </a:stretch>
        </p:blipFill>
        <p:spPr bwMode="auto">
          <a:xfrm>
            <a:off x="381000" y="2895600"/>
            <a:ext cx="5848572" cy="2754153"/>
          </a:xfrm>
          <a:prstGeom prst="rect">
            <a:avLst/>
          </a:prstGeom>
          <a:noFill/>
          <a:ln w="9525">
            <a:noFill/>
            <a:miter lim="800000"/>
            <a:headEnd/>
            <a:tailEnd/>
          </a:ln>
        </p:spPr>
      </p:pic>
      <p:sp>
        <p:nvSpPr>
          <p:cNvPr id="6" name="TextBox 5"/>
          <p:cNvSpPr txBox="1"/>
          <p:nvPr/>
        </p:nvSpPr>
        <p:spPr>
          <a:xfrm>
            <a:off x="6400800" y="2895600"/>
            <a:ext cx="2590800" cy="2185214"/>
          </a:xfrm>
          <a:prstGeom prst="rect">
            <a:avLst/>
          </a:prstGeom>
          <a:noFill/>
        </p:spPr>
        <p:txBody>
          <a:bodyPr wrap="square" rtlCol="0">
            <a:spAutoFit/>
          </a:bodyPr>
          <a:lstStyle/>
          <a:p>
            <a:pPr algn="ctr"/>
            <a:r>
              <a:rPr lang="en-US" dirty="0"/>
              <a:t>Northern Valley Machine Responsibility</a:t>
            </a:r>
          </a:p>
          <a:p>
            <a:pPr>
              <a:buFont typeface="Arial" pitchFamily="34" charset="0"/>
              <a:buChar char="•"/>
            </a:pPr>
            <a:r>
              <a:rPr lang="en-US" sz="1600" dirty="0"/>
              <a:t> Redesign parts so they can be manufactured</a:t>
            </a:r>
          </a:p>
          <a:p>
            <a:pPr>
              <a:buFont typeface="Arial" pitchFamily="34" charset="0"/>
              <a:buChar char="•"/>
            </a:pPr>
            <a:r>
              <a:rPr lang="en-US" sz="1600" dirty="0"/>
              <a:t> Machine all parts and </a:t>
            </a:r>
            <a:r>
              <a:rPr lang="en-US" sz="1600" dirty="0" err="1"/>
              <a:t>weldments</a:t>
            </a:r>
            <a:endParaRPr lang="en-US" sz="1600" dirty="0"/>
          </a:p>
          <a:p>
            <a:pPr>
              <a:buFont typeface="Arial" pitchFamily="34" charset="0"/>
              <a:buChar char="•"/>
            </a:pPr>
            <a:r>
              <a:rPr lang="en-US" sz="1600" dirty="0"/>
              <a:t> Assemble all parts</a:t>
            </a:r>
          </a:p>
          <a:p>
            <a:pPr>
              <a:buFont typeface="Arial" pitchFamily="34" charset="0"/>
              <a:buChar char="•"/>
            </a:pPr>
            <a:r>
              <a:rPr lang="en-US" sz="1600" dirty="0"/>
              <a:t> Assemble electrical panels</a:t>
            </a:r>
          </a:p>
        </p:txBody>
      </p:sp>
      <p:sp>
        <p:nvSpPr>
          <p:cNvPr id="7" name="TextBox 6"/>
          <p:cNvSpPr txBox="1"/>
          <p:nvPr/>
        </p:nvSpPr>
        <p:spPr>
          <a:xfrm>
            <a:off x="457200" y="1219200"/>
            <a:ext cx="5638800" cy="1200329"/>
          </a:xfrm>
          <a:prstGeom prst="rect">
            <a:avLst/>
          </a:prstGeom>
          <a:noFill/>
        </p:spPr>
        <p:txBody>
          <a:bodyPr wrap="square" rtlCol="0">
            <a:spAutoFit/>
          </a:bodyPr>
          <a:lstStyle/>
          <a:p>
            <a:r>
              <a:rPr lang="en-US" dirty="0"/>
              <a:t>For this project the customer provided a full design of the machine.  Northern Valley Machine reviewed the mechanical and electrical design with our engineers and built the machine to print with some minor changes. </a:t>
            </a:r>
          </a:p>
        </p:txBody>
      </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2667000" y="0"/>
            <a:ext cx="6477000" cy="1066800"/>
          </a:xfrm>
        </p:spPr>
        <p:txBody>
          <a:bodyPr/>
          <a:lstStyle/>
          <a:p>
            <a:pPr eaLnBrk="1" hangingPunct="1"/>
            <a:r>
              <a:rPr lang="en-US"/>
              <a:t>Automation Capabilities</a:t>
            </a:r>
            <a:br>
              <a:rPr lang="en-US"/>
            </a:br>
            <a:r>
              <a:rPr lang="en-US" sz="1800"/>
              <a:t>Automated Equip. – Automatic Drilling – Variable Hole Location</a:t>
            </a:r>
          </a:p>
        </p:txBody>
      </p:sp>
      <p:pic>
        <p:nvPicPr>
          <p:cNvPr id="17412" name="Picture 5"/>
          <p:cNvPicPr>
            <a:picLocks noChangeAspect="1" noChangeArrowheads="1"/>
          </p:cNvPicPr>
          <p:nvPr/>
        </p:nvPicPr>
        <p:blipFill rotWithShape="1">
          <a:blip r:embed="rId3" cstate="print"/>
          <a:srcRect t="6744" b="10033"/>
          <a:stretch/>
        </p:blipFill>
        <p:spPr bwMode="auto">
          <a:xfrm>
            <a:off x="2402408" y="1230751"/>
            <a:ext cx="6551092" cy="4408049"/>
          </a:xfrm>
          <a:prstGeom prst="rect">
            <a:avLst/>
          </a:prstGeom>
          <a:noFill/>
          <a:ln w="9525">
            <a:noFill/>
            <a:miter lim="800000"/>
            <a:headEnd/>
            <a:tailEnd/>
          </a:ln>
        </p:spPr>
      </p:pic>
      <p:sp>
        <p:nvSpPr>
          <p:cNvPr id="6" name="Subtitle 2"/>
          <p:cNvSpPr txBox="1">
            <a:spLocks/>
          </p:cNvSpPr>
          <p:nvPr/>
        </p:nvSpPr>
        <p:spPr bwMode="auto">
          <a:xfrm>
            <a:off x="0" y="1524000"/>
            <a:ext cx="2402408" cy="2819400"/>
          </a:xfrm>
          <a:prstGeom prst="rect">
            <a:avLst/>
          </a:prstGeom>
          <a:solidFill>
            <a:schemeClr val="bg1"/>
          </a:solidFill>
          <a:ln w="9525">
            <a:noFill/>
            <a:miter lim="800000"/>
            <a:headEnd/>
            <a:tailEnd/>
          </a:ln>
        </p:spPr>
        <p:txBody>
          <a:bodyPr>
            <a:noAutofit/>
          </a:bodyPr>
          <a:lstStyle/>
          <a:p>
            <a:pPr algn="ctr" fontAlgn="auto">
              <a:spcBef>
                <a:spcPct val="20000"/>
              </a:spcBef>
              <a:spcAft>
                <a:spcPts val="0"/>
              </a:spcAft>
              <a:buFont typeface="Arial" pitchFamily="34" charset="0"/>
              <a:buChar char="•"/>
              <a:defRPr/>
            </a:pPr>
            <a:r>
              <a:rPr lang="en-US" sz="1600" dirty="0">
                <a:latin typeface="+mn-lt"/>
                <a:cs typeface="+mn-cs"/>
              </a:rPr>
              <a:t>Part Lengths 24”-144”</a:t>
            </a:r>
          </a:p>
          <a:p>
            <a:pPr algn="ctr" fontAlgn="auto">
              <a:spcBef>
                <a:spcPct val="20000"/>
              </a:spcBef>
              <a:spcAft>
                <a:spcPts val="0"/>
              </a:spcAft>
              <a:buFont typeface="Arial" pitchFamily="34" charset="0"/>
              <a:buChar char="•"/>
              <a:defRPr/>
            </a:pPr>
            <a:r>
              <a:rPr lang="en-US" sz="1600" dirty="0"/>
              <a:t>Infinite Part Lengths</a:t>
            </a:r>
          </a:p>
          <a:p>
            <a:pPr algn="ctr" fontAlgn="auto">
              <a:spcBef>
                <a:spcPct val="20000"/>
              </a:spcBef>
              <a:spcAft>
                <a:spcPts val="0"/>
              </a:spcAft>
              <a:buFont typeface="Arial" pitchFamily="34" charset="0"/>
              <a:buChar char="•"/>
              <a:defRPr/>
            </a:pPr>
            <a:r>
              <a:rPr lang="en-US" sz="1600" dirty="0">
                <a:latin typeface="+mn-lt"/>
                <a:cs typeface="+mn-cs"/>
              </a:rPr>
              <a:t>Length Verified befor</a:t>
            </a:r>
            <a:r>
              <a:rPr lang="en-US" sz="1600" dirty="0"/>
              <a:t>e Drilling</a:t>
            </a:r>
          </a:p>
          <a:p>
            <a:pPr algn="ctr" fontAlgn="auto">
              <a:spcBef>
                <a:spcPct val="20000"/>
              </a:spcBef>
              <a:spcAft>
                <a:spcPts val="0"/>
              </a:spcAft>
              <a:buFont typeface="Arial" pitchFamily="34" charset="0"/>
              <a:buChar char="•"/>
              <a:defRPr/>
            </a:pPr>
            <a:r>
              <a:rPr lang="en-US" sz="1600" dirty="0">
                <a:latin typeface="+mn-lt"/>
                <a:cs typeface="+mn-cs"/>
              </a:rPr>
              <a:t>Custom code developed for each length</a:t>
            </a:r>
          </a:p>
          <a:p>
            <a:pPr algn="ctr" fontAlgn="auto">
              <a:spcBef>
                <a:spcPct val="20000"/>
              </a:spcBef>
              <a:spcAft>
                <a:spcPts val="0"/>
              </a:spcAft>
              <a:buFont typeface="Arial" pitchFamily="34" charset="0"/>
              <a:buChar char="•"/>
              <a:defRPr/>
            </a:pPr>
            <a:r>
              <a:rPr lang="en-US" sz="1600" dirty="0"/>
              <a:t>Positional accuracy within 0.002”</a:t>
            </a:r>
            <a:r>
              <a:rPr lang="en-US" sz="1600" dirty="0">
                <a:latin typeface="+mn-lt"/>
                <a:cs typeface="+mn-cs"/>
              </a:rPr>
              <a:t>  </a:t>
            </a:r>
          </a:p>
        </p:txBody>
      </p:sp>
    </p:spTree>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1096962"/>
            <a:ext cx="3425505" cy="454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itle 1"/>
          <p:cNvSpPr>
            <a:spLocks noGrp="1"/>
          </p:cNvSpPr>
          <p:nvPr>
            <p:ph type="ctrTitle"/>
          </p:nvPr>
        </p:nvSpPr>
        <p:spPr>
          <a:xfrm>
            <a:off x="2667000" y="0"/>
            <a:ext cx="6477000" cy="1066800"/>
          </a:xfrm>
        </p:spPr>
        <p:txBody>
          <a:bodyPr/>
          <a:lstStyle/>
          <a:p>
            <a:pPr eaLnBrk="1" hangingPunct="1"/>
            <a:r>
              <a:rPr lang="en-US" dirty="0"/>
              <a:t>Automation Capabilities</a:t>
            </a:r>
            <a:br>
              <a:rPr lang="en-US" dirty="0"/>
            </a:br>
            <a:r>
              <a:rPr lang="en-US" sz="1800" dirty="0"/>
              <a:t>Automated Equip. – Component Fabrication Machine</a:t>
            </a:r>
          </a:p>
        </p:txBody>
      </p:sp>
      <p:sp>
        <p:nvSpPr>
          <p:cNvPr id="3" name="Subtitle 2"/>
          <p:cNvSpPr>
            <a:spLocks noGrp="1"/>
          </p:cNvSpPr>
          <p:nvPr>
            <p:ph type="subTitle" idx="1"/>
          </p:nvPr>
        </p:nvSpPr>
        <p:spPr>
          <a:xfrm>
            <a:off x="0" y="1981200"/>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sp>
        <p:nvSpPr>
          <p:cNvPr id="6" name="Subtitle 2"/>
          <p:cNvSpPr txBox="1">
            <a:spLocks/>
          </p:cNvSpPr>
          <p:nvPr/>
        </p:nvSpPr>
        <p:spPr bwMode="auto">
          <a:xfrm>
            <a:off x="3505199" y="1153268"/>
            <a:ext cx="1981202" cy="4615707"/>
          </a:xfrm>
          <a:prstGeom prst="rect">
            <a:avLst/>
          </a:prstGeom>
          <a:noFill/>
          <a:ln w="9525">
            <a:noFill/>
            <a:miter lim="800000"/>
            <a:headEnd/>
            <a:tailEnd/>
          </a:ln>
        </p:spPr>
        <p:txBody>
          <a:bodyPr>
            <a:normAutofit/>
          </a:bodyPr>
          <a:lstStyle/>
          <a:p>
            <a:pPr marL="285750" indent="-285750" fontAlgn="auto">
              <a:spcBef>
                <a:spcPct val="20000"/>
              </a:spcBef>
              <a:spcAft>
                <a:spcPts val="0"/>
              </a:spcAft>
              <a:buFont typeface="Arial" panose="020B0604020202020204" pitchFamily="34" charset="0"/>
              <a:buChar char="•"/>
              <a:defRPr/>
            </a:pPr>
            <a:r>
              <a:rPr lang="en-US" dirty="0"/>
              <a:t>Machine wood parts for a window sash</a:t>
            </a:r>
          </a:p>
          <a:p>
            <a:pPr fontAlgn="auto">
              <a:spcBef>
                <a:spcPct val="20000"/>
              </a:spcBef>
              <a:spcAft>
                <a:spcPts val="0"/>
              </a:spcAft>
              <a:defRPr/>
            </a:pPr>
            <a:endParaRPr lang="en-US" dirty="0"/>
          </a:p>
          <a:p>
            <a:pPr marL="285750" indent="-285750" fontAlgn="auto">
              <a:spcBef>
                <a:spcPct val="20000"/>
              </a:spcBef>
              <a:spcAft>
                <a:spcPts val="0"/>
              </a:spcAft>
              <a:buFont typeface="Arial" panose="020B0604020202020204" pitchFamily="34" charset="0"/>
              <a:buChar char="•"/>
              <a:defRPr/>
            </a:pPr>
            <a:r>
              <a:rPr lang="en-US" dirty="0"/>
              <a:t>9 different fabrication operations </a:t>
            </a:r>
          </a:p>
          <a:p>
            <a:pPr fontAlgn="auto">
              <a:spcBef>
                <a:spcPct val="20000"/>
              </a:spcBef>
              <a:spcAft>
                <a:spcPts val="0"/>
              </a:spcAft>
              <a:defRPr/>
            </a:pPr>
            <a:endParaRPr lang="en-US" dirty="0"/>
          </a:p>
          <a:p>
            <a:pPr marL="285750" indent="-285750" fontAlgn="auto">
              <a:spcBef>
                <a:spcPct val="20000"/>
              </a:spcBef>
              <a:spcAft>
                <a:spcPts val="0"/>
              </a:spcAft>
              <a:buFont typeface="Arial" panose="020B0604020202020204" pitchFamily="34" charset="0"/>
              <a:buChar char="•"/>
              <a:defRPr/>
            </a:pPr>
            <a:r>
              <a:rPr lang="en-US" dirty="0"/>
              <a:t>Servo controlled coordinated motion </a:t>
            </a:r>
          </a:p>
          <a:p>
            <a:pPr algn="ctr" fontAlgn="auto">
              <a:spcBef>
                <a:spcPct val="20000"/>
              </a:spcBef>
              <a:spcAft>
                <a:spcPts val="0"/>
              </a:spcAft>
              <a:buFont typeface="Arial" pitchFamily="34" charset="0"/>
              <a:buChar char="•"/>
              <a:defRPr/>
            </a:pPr>
            <a:endParaRPr lang="en-US" dirty="0">
              <a:solidFill>
                <a:schemeClr val="tx1">
                  <a:tint val="75000"/>
                </a:schemeClr>
              </a:solidFill>
              <a:latin typeface="+mn-lt"/>
              <a:cs typeface="+mn-cs"/>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4" y="1153268"/>
            <a:ext cx="3343275" cy="249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65" b="10332"/>
          <a:stretch/>
        </p:blipFill>
        <p:spPr bwMode="auto">
          <a:xfrm>
            <a:off x="152400" y="3777811"/>
            <a:ext cx="3352799" cy="195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663144"/>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2743200" y="0"/>
            <a:ext cx="6400800" cy="1143000"/>
          </a:xfrm>
        </p:spPr>
        <p:txBody>
          <a:bodyPr/>
          <a:lstStyle/>
          <a:p>
            <a:pPr eaLnBrk="1" hangingPunct="1"/>
            <a:r>
              <a:rPr lang="en-US"/>
              <a:t>Automation Capabilities</a:t>
            </a:r>
            <a:br>
              <a:rPr lang="en-US"/>
            </a:br>
            <a:r>
              <a:rPr lang="en-US" sz="1800"/>
              <a:t>Automated Equip. – Automatic Saws</a:t>
            </a:r>
          </a:p>
        </p:txBody>
      </p:sp>
      <p:sp>
        <p:nvSpPr>
          <p:cNvPr id="3" name="Subtitle 2"/>
          <p:cNvSpPr>
            <a:spLocks noGrp="1"/>
          </p:cNvSpPr>
          <p:nvPr>
            <p:ph type="subTitle" idx="1"/>
          </p:nvPr>
        </p:nvSpPr>
        <p:spPr>
          <a:xfrm>
            <a:off x="0" y="1000125"/>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12293" name="Picture 5"/>
          <p:cNvPicPr>
            <a:picLocks noChangeAspect="1" noChangeArrowheads="1"/>
          </p:cNvPicPr>
          <p:nvPr/>
        </p:nvPicPr>
        <p:blipFill>
          <a:blip r:embed="rId3" cstate="print"/>
          <a:srcRect/>
          <a:stretch>
            <a:fillRect/>
          </a:stretch>
        </p:blipFill>
        <p:spPr bwMode="auto">
          <a:xfrm>
            <a:off x="127000" y="1266825"/>
            <a:ext cx="5969000" cy="4476750"/>
          </a:xfrm>
          <a:prstGeom prst="rect">
            <a:avLst/>
          </a:prstGeom>
          <a:noFill/>
          <a:ln w="9525">
            <a:noFill/>
            <a:miter lim="800000"/>
            <a:headEnd/>
            <a:tailEnd/>
          </a:ln>
        </p:spPr>
      </p:pic>
      <p:sp>
        <p:nvSpPr>
          <p:cNvPr id="6" name="Subtitle 2"/>
          <p:cNvSpPr txBox="1">
            <a:spLocks/>
          </p:cNvSpPr>
          <p:nvPr/>
        </p:nvSpPr>
        <p:spPr bwMode="auto">
          <a:xfrm>
            <a:off x="6248400" y="1676400"/>
            <a:ext cx="2895600" cy="4095750"/>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en-US" dirty="0">
                <a:latin typeface="+mn-lt"/>
                <a:cs typeface="+mn-cs"/>
              </a:rPr>
              <a:t>NVM designed and developed a series of linear saws to cut continuous flow-rate material off of a </a:t>
            </a:r>
            <a:r>
              <a:rPr lang="en-US" dirty="0" err="1">
                <a:latin typeface="+mn-lt"/>
                <a:cs typeface="+mn-cs"/>
              </a:rPr>
              <a:t>pultrusion</a:t>
            </a:r>
            <a:r>
              <a:rPr lang="en-US" dirty="0">
                <a:latin typeface="+mn-lt"/>
                <a:cs typeface="+mn-cs"/>
              </a:rPr>
              <a:t> machine.  By setting the length of cut and miter angle, the saw could continuously monitor the feed rate of material and cut stock lengths accurate to 0.003”, all without interrupting material feed.</a:t>
            </a:r>
          </a:p>
        </p:txBody>
      </p:sp>
    </p:spTree>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2743200" y="0"/>
            <a:ext cx="6400800" cy="1066800"/>
          </a:xfrm>
        </p:spPr>
        <p:txBody>
          <a:bodyPr/>
          <a:lstStyle/>
          <a:p>
            <a:pPr eaLnBrk="1" hangingPunct="1"/>
            <a:r>
              <a:rPr lang="en-US"/>
              <a:t>Automation Capabilities</a:t>
            </a:r>
            <a:br>
              <a:rPr lang="en-US"/>
            </a:br>
            <a:r>
              <a:rPr lang="en-US" sz="1800"/>
              <a:t>Automated Equip. – Automatic Drilling &amp; Grinding Machines</a:t>
            </a:r>
          </a:p>
        </p:txBody>
      </p:sp>
      <p:sp>
        <p:nvSpPr>
          <p:cNvPr id="3" name="Subtitle 2"/>
          <p:cNvSpPr>
            <a:spLocks noGrp="1"/>
          </p:cNvSpPr>
          <p:nvPr>
            <p:ph type="subTitle" idx="1"/>
          </p:nvPr>
        </p:nvSpPr>
        <p:spPr>
          <a:xfrm>
            <a:off x="0" y="1981200"/>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sp>
        <p:nvSpPr>
          <p:cNvPr id="6" name="Subtitle 2"/>
          <p:cNvSpPr txBox="1">
            <a:spLocks/>
          </p:cNvSpPr>
          <p:nvPr/>
        </p:nvSpPr>
        <p:spPr bwMode="auto">
          <a:xfrm>
            <a:off x="0" y="4762500"/>
            <a:ext cx="9144000" cy="914400"/>
          </a:xfrm>
          <a:prstGeom prst="rect">
            <a:avLst/>
          </a:prstGeom>
          <a:solidFill>
            <a:schemeClr val="bg1"/>
          </a:solidFill>
          <a:ln w="9525">
            <a:noFill/>
            <a:miter lim="800000"/>
            <a:headEnd/>
            <a:tailEnd/>
          </a:ln>
        </p:spPr>
        <p:txBody>
          <a:bodyPr anchor="ctr">
            <a:normAutofit fontScale="92500"/>
          </a:bodyPr>
          <a:lstStyle/>
          <a:p>
            <a:pPr algn="ctr" fontAlgn="auto">
              <a:spcBef>
                <a:spcPct val="20000"/>
              </a:spcBef>
              <a:spcAft>
                <a:spcPts val="0"/>
              </a:spcAft>
              <a:buFont typeface="Arial" charset="0"/>
              <a:buNone/>
              <a:defRPr/>
            </a:pPr>
            <a:r>
              <a:rPr lang="en-US" dirty="0">
                <a:latin typeface="+mn-lt"/>
                <a:cs typeface="+mn-cs"/>
              </a:rPr>
              <a:t>Nearly every automated drilling and grinding machine featured a full enclosure, complete with sound proofing foam inside and access panels around the perimeter.  Dust collection was provided at every point of operation, and the custom machine frame housed the electrical and pneumatic panels.</a:t>
            </a:r>
          </a:p>
        </p:txBody>
      </p:sp>
      <p:pic>
        <p:nvPicPr>
          <p:cNvPr id="14342" name="Picture 2"/>
          <p:cNvPicPr>
            <a:picLocks noChangeAspect="1" noChangeArrowheads="1"/>
          </p:cNvPicPr>
          <p:nvPr/>
        </p:nvPicPr>
        <p:blipFill>
          <a:blip r:embed="rId3" cstate="print"/>
          <a:srcRect/>
          <a:stretch>
            <a:fillRect/>
          </a:stretch>
        </p:blipFill>
        <p:spPr bwMode="auto">
          <a:xfrm>
            <a:off x="0" y="1143000"/>
            <a:ext cx="4724400" cy="3543300"/>
          </a:xfrm>
          <a:prstGeom prst="rect">
            <a:avLst/>
          </a:prstGeom>
          <a:noFill/>
          <a:ln w="9525">
            <a:noFill/>
            <a:miter lim="800000"/>
            <a:headEnd/>
            <a:tailEnd/>
          </a:ln>
        </p:spPr>
      </p:pic>
      <p:pic>
        <p:nvPicPr>
          <p:cNvPr id="14343" name="Picture 3"/>
          <p:cNvPicPr>
            <a:picLocks noChangeAspect="1" noChangeArrowheads="1"/>
          </p:cNvPicPr>
          <p:nvPr/>
        </p:nvPicPr>
        <p:blipFill>
          <a:blip r:embed="rId4" cstate="print"/>
          <a:srcRect/>
          <a:stretch>
            <a:fillRect/>
          </a:stretch>
        </p:blipFill>
        <p:spPr bwMode="auto">
          <a:xfrm>
            <a:off x="4419600" y="1143000"/>
            <a:ext cx="4724400" cy="3543300"/>
          </a:xfrm>
          <a:prstGeom prst="rect">
            <a:avLst/>
          </a:prstGeom>
          <a:noFill/>
          <a:ln w="9525">
            <a:noFill/>
            <a:miter lim="800000"/>
            <a:headEnd/>
            <a:tailEnd/>
          </a:ln>
        </p:spPr>
      </p:pic>
    </p:spTree>
  </p:cSld>
  <p:clrMapOvr>
    <a:masterClrMapping/>
  </p:clrMapOvr>
  <p:transition spd="med">
    <p:push dir="u"/>
  </p:transition>
</p:sld>
</file>

<file path=ppt/theme/theme1.xml><?xml version="1.0" encoding="utf-8"?>
<a:theme xmlns:a="http://schemas.openxmlformats.org/drawingml/2006/main" name="NVM New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VM New Logo" id="{DC658B96-29BA-47E2-A12D-13B02255CAC5}" vid="{735E3D4A-5D7F-48DB-A0BB-4C44A955B6B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NVM New Logo</Template>
  <TotalTime>45307</TotalTime>
  <Words>732</Words>
  <Application>Microsoft Office PowerPoint</Application>
  <PresentationFormat>On-screen Show (4:3)</PresentationFormat>
  <Paragraphs>154</Paragraphs>
  <Slides>21</Slides>
  <Notes>12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21</vt:i4>
      </vt:variant>
    </vt:vector>
  </HeadingPairs>
  <TitlesOfParts>
    <vt:vector size="26" baseType="lpstr">
      <vt:lpstr>Arial</vt:lpstr>
      <vt:lpstr>Calibri</vt:lpstr>
      <vt:lpstr>NVM New Logo</vt:lpstr>
      <vt:lpstr>1_Office Theme</vt:lpstr>
      <vt:lpstr>4_Office Theme</vt:lpstr>
      <vt:lpstr>Capabilities and Projects </vt:lpstr>
      <vt:lpstr>Background</vt:lpstr>
      <vt:lpstr>Customers </vt:lpstr>
      <vt:lpstr>Automation Capabilities Automated Equipment</vt:lpstr>
      <vt:lpstr>Automation Mobile Robotic Drilling and Fastening System</vt:lpstr>
      <vt:lpstr>Automation Capabilities Automated Equip. – Automatic Drilling – Variable Hole Location</vt:lpstr>
      <vt:lpstr>Automation Capabilities Automated Equip. – Component Fabrication Machine</vt:lpstr>
      <vt:lpstr>Automation Capabilities Automated Equip. – Automatic Saws</vt:lpstr>
      <vt:lpstr>Automation Capabilities Automated Equip. – Automatic Drilling &amp; Grinding Machines</vt:lpstr>
      <vt:lpstr>Smart Assembly Stations</vt:lpstr>
      <vt:lpstr>Machining</vt:lpstr>
      <vt:lpstr>Machining   Machining Examples</vt:lpstr>
      <vt:lpstr>Assembly</vt:lpstr>
      <vt:lpstr>Weld Fixtures Manual Frame Welding – PLC Controls</vt:lpstr>
      <vt:lpstr>Modeling Software</vt:lpstr>
      <vt:lpstr>Welding Automation  Fanuc / Lincoln Electric Robotic Integrator</vt:lpstr>
      <vt:lpstr>Holding Fixtures</vt:lpstr>
      <vt:lpstr>Inspection Fixtures</vt:lpstr>
      <vt:lpstr>UL 508A Panel Shop</vt:lpstr>
      <vt:lpstr>Documentation</vt:lpstr>
      <vt:lpstr>Why NVM?</vt:lpstr>
    </vt:vector>
  </TitlesOfParts>
  <Company>Northern Valley Machine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Jay Wagamon</dc:creator>
  <cp:lastModifiedBy>Tyler Klebe</cp:lastModifiedBy>
  <cp:revision>2555</cp:revision>
  <dcterms:created xsi:type="dcterms:W3CDTF">2008-08-26T13:52:41Z</dcterms:created>
  <dcterms:modified xsi:type="dcterms:W3CDTF">2025-02-07T16:24:56Z</dcterms:modified>
</cp:coreProperties>
</file>